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4.xml" ContentType="application/vnd.openxmlformats-officedocument.presentationml.tags+xml"/>
  <Override PartName="/ppt/notesSlides/notesSlide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5.xml" ContentType="application/vnd.openxmlformats-officedocument.presentationml.notesSlide+xml"/>
  <Override PartName="/ppt/tags/tag44.xml" ContentType="application/vnd.openxmlformats-officedocument.presentationml.tags+xml"/>
  <Override PartName="/ppt/notesSlides/notesSlide6.xml" ContentType="application/vnd.openxmlformats-officedocument.presentationml.notesSlide+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notesSlides/notesSlide8.xml" ContentType="application/vnd.openxmlformats-officedocument.presentationml.notesSlide+xml"/>
  <Override PartName="/ppt/tags/tag47.xml" ContentType="application/vnd.openxmlformats-officedocument.presentationml.tags+xml"/>
  <Override PartName="/ppt/notesSlides/notesSlide9.xml" ContentType="application/vnd.openxmlformats-officedocument.presentationml.notesSlide+xml"/>
  <Override PartName="/ppt/tags/tag48.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49.xml" ContentType="application/vnd.openxmlformats-officedocument.presentationml.tags+xml"/>
  <Override PartName="/ppt/notesSlides/notesSlide11.xml" ContentType="application/vnd.openxmlformats-officedocument.presentationml.notesSlide+xml"/>
  <Override PartName="/ppt/tags/tag50.xml" ContentType="application/vnd.openxmlformats-officedocument.presentationml.tags+xml"/>
  <Override PartName="/ppt/notesSlides/notesSlide12.xml" ContentType="application/vnd.openxmlformats-officedocument.presentationml.notesSlide+xml"/>
  <Override PartName="/ppt/tags/tag51.xml" ContentType="application/vnd.openxmlformats-officedocument.presentationml.tags+xml"/>
  <Override PartName="/ppt/notesSlides/notesSlide13.xml" ContentType="application/vnd.openxmlformats-officedocument.presentationml.notesSlide+xml"/>
  <Override PartName="/ppt/tags/tag52.xml" ContentType="application/vnd.openxmlformats-officedocument.presentationml.tags+xml"/>
  <Override PartName="/ppt/notesSlides/notesSlide14.xml" ContentType="application/vnd.openxmlformats-officedocument.presentationml.notesSlide+xml"/>
  <Override PartName="/ppt/tags/tag53.xml" ContentType="application/vnd.openxmlformats-officedocument.presentationml.tags+xml"/>
  <Override PartName="/ppt/notesSlides/notesSlide15.xml" ContentType="application/vnd.openxmlformats-officedocument.presentationml.notesSlide+xml"/>
  <Override PartName="/ppt/tags/tag54.xml" ContentType="application/vnd.openxmlformats-officedocument.presentationml.tags+xml"/>
  <Override PartName="/ppt/notesSlides/notesSlide16.xml" ContentType="application/vnd.openxmlformats-officedocument.presentationml.notesSlide+xml"/>
  <Override PartName="/ppt/tags/tag55.xml" ContentType="application/vnd.openxmlformats-officedocument.presentationml.tags+xml"/>
  <Override PartName="/ppt/notesSlides/notesSlide17.xml" ContentType="application/vnd.openxmlformats-officedocument.presentationml.notesSlide+xml"/>
  <Override PartName="/ppt/tags/tag56.xml" ContentType="application/vnd.openxmlformats-officedocument.presentationml.tags+xml"/>
  <Override PartName="/ppt/notesSlides/notesSlide18.xml" ContentType="application/vnd.openxmlformats-officedocument.presentationml.notesSlide+xml"/>
  <Override PartName="/ppt/tags/tag57.xml" ContentType="application/vnd.openxmlformats-officedocument.presentationml.tags+xml"/>
  <Override PartName="/ppt/notesSlides/notesSlide19.xml" ContentType="application/vnd.openxmlformats-officedocument.presentationml.notesSlide+xml"/>
  <Override PartName="/ppt/tags/tag58.xml" ContentType="application/vnd.openxmlformats-officedocument.presentationml.tags+xml"/>
  <Override PartName="/ppt/notesSlides/notesSlide20.xml" ContentType="application/vnd.openxmlformats-officedocument.presentationml.notesSlide+xml"/>
  <Override PartName="/ppt/tags/tag59.xml" ContentType="application/vnd.openxmlformats-officedocument.presentationml.tags+xml"/>
  <Override PartName="/ppt/notesSlides/notesSlide21.xml" ContentType="application/vnd.openxmlformats-officedocument.presentationml.notesSlide+xml"/>
  <Override PartName="/ppt/tags/tag60.xml" ContentType="application/vnd.openxmlformats-officedocument.presentationml.tags+xml"/>
  <Override PartName="/ppt/notesSlides/notesSlide22.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handoutMasterIdLst>
    <p:handoutMasterId r:id="rId32"/>
  </p:handoutMasterIdLst>
  <p:sldIdLst>
    <p:sldId id="256" r:id="rId2"/>
    <p:sldId id="298" r:id="rId3"/>
    <p:sldId id="259" r:id="rId4"/>
    <p:sldId id="280" r:id="rId5"/>
    <p:sldId id="301" r:id="rId6"/>
    <p:sldId id="302" r:id="rId7"/>
    <p:sldId id="328" r:id="rId8"/>
    <p:sldId id="303" r:id="rId9"/>
    <p:sldId id="304" r:id="rId10"/>
    <p:sldId id="305" r:id="rId11"/>
    <p:sldId id="307" r:id="rId12"/>
    <p:sldId id="308" r:id="rId13"/>
    <p:sldId id="309" r:id="rId14"/>
    <p:sldId id="310" r:id="rId15"/>
    <p:sldId id="311" r:id="rId16"/>
    <p:sldId id="314" r:id="rId17"/>
    <p:sldId id="315" r:id="rId18"/>
    <p:sldId id="312" r:id="rId19"/>
    <p:sldId id="319" r:id="rId20"/>
    <p:sldId id="320" r:id="rId21"/>
    <p:sldId id="321" r:id="rId22"/>
    <p:sldId id="329" r:id="rId23"/>
    <p:sldId id="296" r:id="rId24"/>
    <p:sldId id="324" r:id="rId25"/>
    <p:sldId id="325" r:id="rId26"/>
    <p:sldId id="326" r:id="rId27"/>
    <p:sldId id="327" r:id="rId28"/>
    <p:sldId id="295" r:id="rId29"/>
    <p:sldId id="297" r:id="rId30"/>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550"/>
    <a:srgbClr val="7E9092"/>
    <a:srgbClr val="BBC5C6"/>
    <a:srgbClr val="791F3F"/>
    <a:srgbClr val="4974A5"/>
    <a:srgbClr val="2DABE2"/>
    <a:srgbClr val="7A49A5"/>
    <a:srgbClr val="DB5461"/>
    <a:srgbClr val="FF66CC"/>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0" autoAdjust="0"/>
    <p:restoredTop sz="93789" autoAdjust="0"/>
  </p:normalViewPr>
  <p:slideViewPr>
    <p:cSldViewPr snapToGrid="0" showGuides="1">
      <p:cViewPr varScale="1">
        <p:scale>
          <a:sx n="53" d="100"/>
          <a:sy n="53" d="100"/>
        </p:scale>
        <p:origin x="708" y="78"/>
      </p:cViewPr>
      <p:guideLst>
        <p:guide pos="3840"/>
        <p:guide orient="horz" pos="216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43050695052006"/>
          <c:y val="9.1529639611745706E-2"/>
          <c:w val="0.54891367745698461"/>
          <c:h val="0.75096409001082653"/>
        </c:manualLayout>
      </c:layout>
      <c:pieChart>
        <c:varyColors val="1"/>
        <c:ser>
          <c:idx val="0"/>
          <c:order val="0"/>
          <c:tx>
            <c:strRef>
              <c:f>Sheet1!$B$1</c:f>
              <c:strCache>
                <c:ptCount val="1"/>
                <c:pt idx="0">
                  <c:v>Category</c:v>
                </c:pt>
              </c:strCache>
            </c:strRef>
          </c:tx>
          <c:spPr>
            <a:noFill/>
          </c:spPr>
          <c:dPt>
            <c:idx val="0"/>
            <c:bubble3D val="0"/>
            <c:spPr>
              <a:solidFill>
                <a:schemeClr val="tx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8CA-472D-8C96-24EB9FF28937}"/>
              </c:ext>
            </c:extLst>
          </c:dPt>
          <c:dPt>
            <c:idx val="1"/>
            <c:bubble3D val="0"/>
            <c:spPr>
              <a:solidFill>
                <a:schemeClr val="tx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8CA-472D-8C96-24EB9FF28937}"/>
              </c:ext>
            </c:extLst>
          </c:dPt>
          <c:dPt>
            <c:idx val="2"/>
            <c:bubble3D val="0"/>
            <c:spPr>
              <a:solidFill>
                <a:srgbClr val="7A49A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8CA-472D-8C96-24EB9FF28937}"/>
              </c:ext>
            </c:extLst>
          </c:dPt>
          <c:dPt>
            <c:idx val="3"/>
            <c:bubble3D val="0"/>
            <c:spPr>
              <a:solidFill>
                <a:srgbClr val="2DABE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D8CA-472D-8C96-24EB9FF28937}"/>
              </c:ext>
            </c:extLst>
          </c:dPt>
          <c:dPt>
            <c:idx val="4"/>
            <c:bubble3D val="0"/>
            <c:spPr>
              <a:solidFill>
                <a:srgbClr val="4974A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8CA-472D-8C96-24EB9FF28937}"/>
              </c:ext>
            </c:extLst>
          </c:dPt>
          <c:dPt>
            <c:idx val="5"/>
            <c:bubble3D val="0"/>
            <c:spPr>
              <a:solidFill>
                <a:srgbClr val="791F3F"/>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D8CA-472D-8C96-24EB9FF28937}"/>
              </c:ext>
            </c:extLst>
          </c:dPt>
          <c:dPt>
            <c:idx val="6"/>
            <c:bubble3D val="0"/>
            <c:spPr>
              <a:solidFill>
                <a:srgbClr val="BBC5C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8CA-472D-8C96-24EB9FF28937}"/>
              </c:ext>
            </c:extLst>
          </c:dPt>
          <c:dLbls>
            <c:dLbl>
              <c:idx val="0"/>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4351728D-2A63-4F42-B2C7-D104CE9B61DD}" type="CATEGORYNAME">
                      <a:rPr lang="en-US">
                        <a:solidFill>
                          <a:srgbClr val="273550"/>
                        </a:solidFill>
                      </a:rPr>
                      <a:pPr>
                        <a:defRPr sz="1800"/>
                      </a:pPr>
                      <a:t>[CATEGORY NAME]</a:t>
                    </a:fld>
                    <a:r>
                      <a:rPr lang="en-US" baseline="0" dirty="0"/>
                      <a:t>
</a:t>
                    </a:r>
                    <a:fld id="{15FA55BB-3D06-404F-9501-11A306810A58}" type="PERCENTAGE">
                      <a:rPr lang="en-US" baseline="0">
                        <a:solidFill>
                          <a:srgbClr val="273550"/>
                        </a:solidFill>
                      </a:rPr>
                      <a:pPr>
                        <a:defRPr sz="1800"/>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8CA-472D-8C96-24EB9FF28937}"/>
                </c:ext>
              </c:extLst>
            </c:dLbl>
            <c:dLbl>
              <c:idx val="1"/>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C2177604-9DA3-4DF1-BDBE-7370E92E9E54}" type="CATEGORYNAME">
                      <a:rPr lang="en-US">
                        <a:solidFill>
                          <a:schemeClr val="tx2">
                            <a:lumMod val="75000"/>
                          </a:schemeClr>
                        </a:solidFill>
                      </a:rPr>
                      <a:pPr>
                        <a:defRPr sz="1800">
                          <a:solidFill>
                            <a:schemeClr val="accent1"/>
                          </a:solidFill>
                        </a:defRPr>
                      </a:pPr>
                      <a:t>[CATEGORY NAME]</a:t>
                    </a:fld>
                    <a:r>
                      <a:rPr lang="en-US" baseline="0" dirty="0"/>
                      <a:t>
</a:t>
                    </a:r>
                    <a:fld id="{E260C26C-35C2-4EF8-84FD-951EEFA6080A}" type="PERCENTAGE">
                      <a:rPr lang="en-US" baseline="0">
                        <a:solidFill>
                          <a:schemeClr val="tx2">
                            <a:lumMod val="75000"/>
                          </a:schemeClr>
                        </a:solidFill>
                      </a:rPr>
                      <a:pPr>
                        <a:defRPr sz="1800">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8CA-472D-8C96-24EB9FF28937}"/>
                </c:ext>
              </c:extLst>
            </c:dLbl>
            <c:dLbl>
              <c:idx val="2"/>
              <c:tx>
                <c:rich>
                  <a:bodyPr rot="0" spcFirstLastPara="1" vertOverflow="ellipsis" vert="horz" wrap="square" lIns="38100" tIns="19050" rIns="38100" bIns="19050" anchor="ctr" anchorCtr="1">
                    <a:noAutofit/>
                  </a:bodyPr>
                  <a:lstStyle/>
                  <a:p>
                    <a:pPr>
                      <a:defRPr sz="1800" b="1" i="0" u="none" strike="noStrike" kern="1200" spc="0" baseline="0">
                        <a:solidFill>
                          <a:schemeClr val="accent1"/>
                        </a:solidFill>
                        <a:latin typeface="+mn-lt"/>
                        <a:ea typeface="+mn-ea"/>
                        <a:cs typeface="+mn-cs"/>
                      </a:defRPr>
                    </a:pPr>
                    <a:fld id="{4CC38744-2C5A-4215-BFA0-7626F0D5E756}" type="CATEGORYNAME">
                      <a:rPr lang="en-US">
                        <a:solidFill>
                          <a:srgbClr val="7A49A5"/>
                        </a:solidFill>
                      </a:rPr>
                      <a:pPr>
                        <a:defRPr sz="1800">
                          <a:solidFill>
                            <a:schemeClr val="accent1"/>
                          </a:solidFill>
                        </a:defRPr>
                      </a:pPr>
                      <a:t>[CATEGORY NAME]</a:t>
                    </a:fld>
                    <a:r>
                      <a:rPr lang="en-US" baseline="0" dirty="0"/>
                      <a:t>
</a:t>
                    </a:r>
                    <a:fld id="{2FF728F2-C58D-448A-BE99-DD4E9E827451}" type="PERCENTAGE">
                      <a:rPr lang="en-US" baseline="0">
                        <a:solidFill>
                          <a:srgbClr val="7A49A5"/>
                        </a:solidFill>
                      </a:rPr>
                      <a:pPr>
                        <a:defRPr sz="1800">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34969135802469137"/>
                      <c:h val="0.16552217126494345"/>
                    </c:manualLayout>
                  </c15:layout>
                  <c15:dlblFieldTable/>
                  <c15:showDataLabelsRange val="0"/>
                </c:ext>
                <c:ext xmlns:c16="http://schemas.microsoft.com/office/drawing/2014/chart" uri="{C3380CC4-5D6E-409C-BE32-E72D297353CC}">
                  <c16:uniqueId val="{00000003-D8CA-472D-8C96-24EB9FF28937}"/>
                </c:ext>
              </c:extLst>
            </c:dLbl>
            <c:dLbl>
              <c:idx val="3"/>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66029DA2-9590-453E-85D4-97607F763270}" type="CATEGORYNAME">
                      <a:rPr lang="en-US">
                        <a:solidFill>
                          <a:srgbClr val="2DABE2"/>
                        </a:solidFill>
                      </a:rPr>
                      <a:pPr>
                        <a:defRPr sz="1800">
                          <a:solidFill>
                            <a:schemeClr val="accent1"/>
                          </a:solidFill>
                        </a:defRPr>
                      </a:pPr>
                      <a:t>[CATEGORY NAME]</a:t>
                    </a:fld>
                    <a:r>
                      <a:rPr lang="en-US" baseline="0" dirty="0"/>
                      <a:t>
</a:t>
                    </a:r>
                    <a:fld id="{7410AB29-19BB-4792-B06D-2FEFD3EB7218}" type="PERCENTAGE">
                      <a:rPr lang="en-US" baseline="0">
                        <a:solidFill>
                          <a:srgbClr val="2DABE2"/>
                        </a:solidFill>
                      </a:rPr>
                      <a:pPr>
                        <a:defRPr sz="1800">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226929012345679"/>
                      <c:h val="0.17164480259999873"/>
                    </c:manualLayout>
                  </c15:layout>
                  <c15:dlblFieldTable/>
                  <c15:showDataLabelsRange val="0"/>
                </c:ext>
                <c:ext xmlns:c16="http://schemas.microsoft.com/office/drawing/2014/chart" uri="{C3380CC4-5D6E-409C-BE32-E72D297353CC}">
                  <c16:uniqueId val="{00000004-D8CA-472D-8C96-24EB9FF28937}"/>
                </c:ext>
              </c:extLst>
            </c:dLbl>
            <c:dLbl>
              <c:idx val="4"/>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2396F4D0-9331-45CB-A885-43CFAFCA3738}" type="CATEGORYNAME">
                      <a:rPr lang="en-US">
                        <a:solidFill>
                          <a:srgbClr val="4974A5"/>
                        </a:solidFill>
                      </a:rPr>
                      <a:pPr>
                        <a:defRPr sz="1800">
                          <a:solidFill>
                            <a:schemeClr val="accent1"/>
                          </a:solidFill>
                        </a:defRPr>
                      </a:pPr>
                      <a:t>[CATEGORY NAME]</a:t>
                    </a:fld>
                    <a:r>
                      <a:rPr lang="en-US" baseline="0" dirty="0">
                        <a:solidFill>
                          <a:srgbClr val="4974A5"/>
                        </a:solidFill>
                      </a:rPr>
                      <a:t>
</a:t>
                    </a:r>
                    <a:fld id="{A49C7EDA-9053-44DE-87E9-28F8D71BF210}" type="PERCENTAGE">
                      <a:rPr lang="en-US" baseline="0">
                        <a:solidFill>
                          <a:srgbClr val="4974A5"/>
                        </a:solidFill>
                      </a:rPr>
                      <a:pPr>
                        <a:defRPr sz="1800">
                          <a:solidFill>
                            <a:schemeClr val="accent1"/>
                          </a:solidFill>
                        </a:defRPr>
                      </a:pPr>
                      <a:t>[PERCENTAGE]</a:t>
                    </a:fld>
                    <a:endParaRPr lang="en-US" baseline="0" dirty="0">
                      <a:solidFill>
                        <a:srgbClr val="4974A5"/>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8CA-472D-8C96-24EB9FF28937}"/>
                </c:ext>
              </c:extLst>
            </c:dLbl>
            <c:dLbl>
              <c:idx val="5"/>
              <c:tx>
                <c:rich>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fld id="{A86DC7B6-FE61-418A-B88A-089255D92713}" type="CATEGORYNAME">
                      <a:rPr lang="en-US">
                        <a:solidFill>
                          <a:srgbClr val="791F3F"/>
                        </a:solidFill>
                      </a:rPr>
                      <a:pPr>
                        <a:defRPr sz="1800">
                          <a:solidFill>
                            <a:schemeClr val="accent1"/>
                          </a:solidFill>
                        </a:defRPr>
                      </a:pPr>
                      <a:t>[CATEGORY NAME]</a:t>
                    </a:fld>
                    <a:r>
                      <a:rPr lang="en-US" baseline="0" dirty="0"/>
                      <a:t>
</a:t>
                    </a:r>
                    <a:fld id="{B237989E-29C6-44C7-A1DD-6B1809A9D883}" type="PERCENTAGE">
                      <a:rPr lang="en-US" baseline="0">
                        <a:solidFill>
                          <a:srgbClr val="791F3F"/>
                        </a:solidFill>
                      </a:rPr>
                      <a:pPr>
                        <a:defRPr sz="1800">
                          <a:solidFill>
                            <a:schemeClr val="accent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8CA-472D-8C96-24EB9FF28937}"/>
                </c:ext>
              </c:extLst>
            </c:dLbl>
            <c:dLbl>
              <c:idx val="6"/>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rgbClr val="7E909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D8CA-472D-8C96-24EB9FF289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Nonprofit</c:v>
                </c:pt>
                <c:pt idx="1">
                  <c:v>Juv/Mun Court</c:v>
                </c:pt>
                <c:pt idx="2">
                  <c:v>Law Enforcement</c:v>
                </c:pt>
                <c:pt idx="3">
                  <c:v>City/County Gov't</c:v>
                </c:pt>
                <c:pt idx="4">
                  <c:v>Probation</c:v>
                </c:pt>
                <c:pt idx="5">
                  <c:v>Schools</c:v>
                </c:pt>
                <c:pt idx="6">
                  <c:v>Other</c:v>
                </c:pt>
              </c:strCache>
            </c:strRef>
          </c:cat>
          <c:val>
            <c:numRef>
              <c:f>Sheet1!$B$2:$B$8</c:f>
              <c:numCache>
                <c:formatCode>0%</c:formatCode>
                <c:ptCount val="7"/>
                <c:pt idx="0">
                  <c:v>0.28000000000000003</c:v>
                </c:pt>
                <c:pt idx="1">
                  <c:v>0.16</c:v>
                </c:pt>
                <c:pt idx="2">
                  <c:v>0.15</c:v>
                </c:pt>
                <c:pt idx="3">
                  <c:v>0.13</c:v>
                </c:pt>
                <c:pt idx="4">
                  <c:v>0.13</c:v>
                </c:pt>
                <c:pt idx="5">
                  <c:v>0.05</c:v>
                </c:pt>
                <c:pt idx="6">
                  <c:v>0.1</c:v>
                </c:pt>
              </c:numCache>
            </c:numRef>
          </c:val>
          <c:extLst>
            <c:ext xmlns:c16="http://schemas.microsoft.com/office/drawing/2014/chart" uri="{C3380CC4-5D6E-409C-BE32-E72D297353CC}">
              <c16:uniqueId val="{00000000-D8CA-472D-8C96-24EB9FF2893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BA1DE1-2ABC-4D8D-BF5B-16AC0F8BF8F7}" type="datetimeFigureOut">
              <a:rPr lang="en-US" smtClean="0"/>
              <a:t>9/29/2021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9AA354-5CE0-4E02-9B38-72EBB733B4A0}" type="slidenum">
              <a:rPr lang="en-US" smtClean="0"/>
              <a:t>‹#›</a:t>
            </a:fld>
            <a:endParaRPr lang="en-US"/>
          </a:p>
        </p:txBody>
      </p:sp>
    </p:spTree>
    <p:extLst>
      <p:ext uri="{BB962C8B-B14F-4D97-AF65-F5344CB8AC3E}">
        <p14:creationId xmlns:p14="http://schemas.microsoft.com/office/powerpoint/2010/main" val="38224382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DC226-19F5-4BBC-9A14-052BF1E420EA}" type="datetimeFigureOut">
              <a:rPr lang="en-US" smtClean="0"/>
              <a:t>9/29/2021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9B8B1-29BE-463B-9774-2A8DD86A7359}" type="slidenum">
              <a:rPr lang="en-US" smtClean="0"/>
              <a:t>‹#›</a:t>
            </a:fld>
            <a:endParaRPr lang="en-US"/>
          </a:p>
        </p:txBody>
      </p:sp>
    </p:spTree>
    <p:extLst>
      <p:ext uri="{BB962C8B-B14F-4D97-AF65-F5344CB8AC3E}">
        <p14:creationId xmlns:p14="http://schemas.microsoft.com/office/powerpoint/2010/main" val="3637718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1</a:t>
            </a:fld>
            <a:endParaRPr lang="en-US"/>
          </a:p>
        </p:txBody>
      </p:sp>
    </p:spTree>
    <p:extLst>
      <p:ext uri="{BB962C8B-B14F-4D97-AF65-F5344CB8AC3E}">
        <p14:creationId xmlns:p14="http://schemas.microsoft.com/office/powerpoint/2010/main" val="1543077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15</a:t>
            </a:fld>
            <a:endParaRPr lang="en-US"/>
          </a:p>
        </p:txBody>
      </p:sp>
    </p:spTree>
    <p:extLst>
      <p:ext uri="{BB962C8B-B14F-4D97-AF65-F5344CB8AC3E}">
        <p14:creationId xmlns:p14="http://schemas.microsoft.com/office/powerpoint/2010/main" val="2000313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Community service 98%</a:t>
            </a:r>
          </a:p>
          <a:p>
            <a:r>
              <a:rPr lang="en-US" dirty="0"/>
              <a:t>Jury duty: 76% (required 60% or programs always require it) (10% say most of the time it is required)</a:t>
            </a:r>
          </a:p>
          <a:p>
            <a:r>
              <a:rPr lang="en-US" dirty="0"/>
              <a:t>Restitution: 59%</a:t>
            </a:r>
          </a:p>
          <a:p>
            <a:r>
              <a:rPr lang="en-US" dirty="0"/>
              <a:t>Essays: 88%</a:t>
            </a:r>
          </a:p>
          <a:p>
            <a:r>
              <a:rPr lang="en-US" dirty="0"/>
              <a:t>Oral/Written Apologies: 92%</a:t>
            </a:r>
          </a:p>
          <a:p>
            <a:r>
              <a:rPr lang="en-US" dirty="0"/>
              <a:t>Educational Workshops: 74%</a:t>
            </a:r>
          </a:p>
          <a:p>
            <a:r>
              <a:rPr lang="en-US" dirty="0"/>
              <a:t>VOM: 29%</a:t>
            </a:r>
          </a:p>
          <a:p>
            <a:r>
              <a:rPr lang="en-US" dirty="0"/>
              <a:t>Peer Mediation: 26%</a:t>
            </a:r>
          </a:p>
          <a:p>
            <a:r>
              <a:rPr lang="en-US" dirty="0"/>
              <a:t>Victim Awareness Classes: 29%</a:t>
            </a:r>
          </a:p>
          <a:p>
            <a:r>
              <a:rPr lang="en-US" dirty="0"/>
              <a:t>Alcohol/Drug Assessment: 56%</a:t>
            </a:r>
          </a:p>
          <a:p>
            <a:r>
              <a:rPr lang="en-US" dirty="0"/>
              <a:t>Drug Testing: 29%</a:t>
            </a:r>
          </a:p>
          <a:p>
            <a:r>
              <a:rPr lang="en-US" dirty="0"/>
              <a:t>Curfew: 42%</a:t>
            </a:r>
          </a:p>
          <a:p>
            <a:r>
              <a:rPr lang="en-US" dirty="0"/>
              <a:t>Tutoring: 34%</a:t>
            </a:r>
          </a:p>
          <a:p>
            <a:r>
              <a:rPr lang="en-US" dirty="0"/>
              <a:t>Counseling: 8%</a:t>
            </a:r>
          </a:p>
          <a:p>
            <a:r>
              <a:rPr lang="en-US" dirty="0"/>
              <a:t>Jail Tour: 5%</a:t>
            </a:r>
          </a:p>
          <a:p>
            <a:r>
              <a:rPr lang="en-US" dirty="0"/>
              <a:t>Suspend Drivers' License: 1.8%</a:t>
            </a:r>
          </a:p>
          <a:p>
            <a:r>
              <a:rPr lang="en-US" dirty="0"/>
              <a:t>Mentoring: 1.2%</a:t>
            </a:r>
          </a:p>
          <a:p>
            <a:endParaRPr lang="en-US" dirty="0"/>
          </a:p>
          <a:p>
            <a:r>
              <a:rPr lang="en-US" dirty="0"/>
              <a:t>Use of sentencing guidelines: Yes: 94%, No: 6%</a:t>
            </a:r>
          </a:p>
        </p:txBody>
      </p:sp>
      <p:sp>
        <p:nvSpPr>
          <p:cNvPr id="4" name="Slide Number Placeholder 3"/>
          <p:cNvSpPr>
            <a:spLocks noGrp="1"/>
          </p:cNvSpPr>
          <p:nvPr>
            <p:ph type="sldNum" sz="quarter" idx="10"/>
          </p:nvPr>
        </p:nvSpPr>
        <p:spPr/>
        <p:txBody>
          <a:bodyPr/>
          <a:lstStyle/>
          <a:p>
            <a:fld id="{5939B8B1-29BE-463B-9774-2A8DD86A7359}" type="slidenum">
              <a:rPr lang="en-US" smtClean="0"/>
              <a:t>16</a:t>
            </a:fld>
            <a:endParaRPr lang="en-US"/>
          </a:p>
        </p:txBody>
      </p:sp>
    </p:spTree>
    <p:extLst>
      <p:ext uri="{BB962C8B-B14F-4D97-AF65-F5344CB8AC3E}">
        <p14:creationId xmlns:p14="http://schemas.microsoft.com/office/powerpoint/2010/main" val="512666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17</a:t>
            </a:fld>
            <a:endParaRPr lang="en-US"/>
          </a:p>
        </p:txBody>
      </p:sp>
    </p:spTree>
    <p:extLst>
      <p:ext uri="{BB962C8B-B14F-4D97-AF65-F5344CB8AC3E}">
        <p14:creationId xmlns:p14="http://schemas.microsoft.com/office/powerpoint/2010/main" val="3742460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18</a:t>
            </a:fld>
            <a:endParaRPr lang="en-US"/>
          </a:p>
        </p:txBody>
      </p:sp>
    </p:spTree>
    <p:extLst>
      <p:ext uri="{BB962C8B-B14F-4D97-AF65-F5344CB8AC3E}">
        <p14:creationId xmlns:p14="http://schemas.microsoft.com/office/powerpoint/2010/main" val="2465140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19</a:t>
            </a:fld>
            <a:endParaRPr lang="en-US"/>
          </a:p>
        </p:txBody>
      </p:sp>
    </p:spTree>
    <p:extLst>
      <p:ext uri="{BB962C8B-B14F-4D97-AF65-F5344CB8AC3E}">
        <p14:creationId xmlns:p14="http://schemas.microsoft.com/office/powerpoint/2010/main" val="1581682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20</a:t>
            </a:fld>
            <a:endParaRPr lang="en-US"/>
          </a:p>
        </p:txBody>
      </p:sp>
    </p:spTree>
    <p:extLst>
      <p:ext uri="{BB962C8B-B14F-4D97-AF65-F5344CB8AC3E}">
        <p14:creationId xmlns:p14="http://schemas.microsoft.com/office/powerpoint/2010/main" val="3995094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21</a:t>
            </a:fld>
            <a:endParaRPr lang="en-US"/>
          </a:p>
        </p:txBody>
      </p:sp>
    </p:spTree>
    <p:extLst>
      <p:ext uri="{BB962C8B-B14F-4D97-AF65-F5344CB8AC3E}">
        <p14:creationId xmlns:p14="http://schemas.microsoft.com/office/powerpoint/2010/main" val="16808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22</a:t>
            </a:fld>
            <a:endParaRPr lang="en-US"/>
          </a:p>
        </p:txBody>
      </p:sp>
    </p:spTree>
    <p:extLst>
      <p:ext uri="{BB962C8B-B14F-4D97-AF65-F5344CB8AC3E}">
        <p14:creationId xmlns:p14="http://schemas.microsoft.com/office/powerpoint/2010/main" val="1680310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23</a:t>
            </a:fld>
            <a:endParaRPr lang="en-US"/>
          </a:p>
        </p:txBody>
      </p:sp>
    </p:spTree>
    <p:extLst>
      <p:ext uri="{BB962C8B-B14F-4D97-AF65-F5344CB8AC3E}">
        <p14:creationId xmlns:p14="http://schemas.microsoft.com/office/powerpoint/2010/main" val="1141237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24</a:t>
            </a:fld>
            <a:endParaRPr lang="en-US"/>
          </a:p>
        </p:txBody>
      </p:sp>
    </p:spTree>
    <p:extLst>
      <p:ext uri="{BB962C8B-B14F-4D97-AF65-F5344CB8AC3E}">
        <p14:creationId xmlns:p14="http://schemas.microsoft.com/office/powerpoint/2010/main" val="999033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3</a:t>
            </a:fld>
            <a:endParaRPr lang="en-US"/>
          </a:p>
        </p:txBody>
      </p:sp>
    </p:spTree>
    <p:extLst>
      <p:ext uri="{BB962C8B-B14F-4D97-AF65-F5344CB8AC3E}">
        <p14:creationId xmlns:p14="http://schemas.microsoft.com/office/powerpoint/2010/main" val="1889155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25</a:t>
            </a:fld>
            <a:endParaRPr lang="en-US"/>
          </a:p>
        </p:txBody>
      </p:sp>
    </p:spTree>
    <p:extLst>
      <p:ext uri="{BB962C8B-B14F-4D97-AF65-F5344CB8AC3E}">
        <p14:creationId xmlns:p14="http://schemas.microsoft.com/office/powerpoint/2010/main" val="3072931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26</a:t>
            </a:fld>
            <a:endParaRPr lang="en-US"/>
          </a:p>
        </p:txBody>
      </p:sp>
    </p:spTree>
    <p:extLst>
      <p:ext uri="{BB962C8B-B14F-4D97-AF65-F5344CB8AC3E}">
        <p14:creationId xmlns:p14="http://schemas.microsoft.com/office/powerpoint/2010/main" val="1318056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27</a:t>
            </a:fld>
            <a:endParaRPr lang="en-US"/>
          </a:p>
        </p:txBody>
      </p:sp>
    </p:spTree>
    <p:extLst>
      <p:ext uri="{BB962C8B-B14F-4D97-AF65-F5344CB8AC3E}">
        <p14:creationId xmlns:p14="http://schemas.microsoft.com/office/powerpoint/2010/main" val="3488123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29</a:t>
            </a:fld>
            <a:endParaRPr lang="en-US"/>
          </a:p>
        </p:txBody>
      </p:sp>
    </p:spTree>
    <p:extLst>
      <p:ext uri="{BB962C8B-B14F-4D97-AF65-F5344CB8AC3E}">
        <p14:creationId xmlns:p14="http://schemas.microsoft.com/office/powerpoint/2010/main" val="3609856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5</a:t>
            </a:fld>
            <a:endParaRPr lang="en-US"/>
          </a:p>
        </p:txBody>
      </p:sp>
    </p:spTree>
    <p:extLst>
      <p:ext uri="{BB962C8B-B14F-4D97-AF65-F5344CB8AC3E}">
        <p14:creationId xmlns:p14="http://schemas.microsoft.com/office/powerpoint/2010/main" val="1860570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7</a:t>
            </a:fld>
            <a:endParaRPr lang="en-US"/>
          </a:p>
        </p:txBody>
      </p:sp>
    </p:spTree>
    <p:extLst>
      <p:ext uri="{BB962C8B-B14F-4D97-AF65-F5344CB8AC3E}">
        <p14:creationId xmlns:p14="http://schemas.microsoft.com/office/powerpoint/2010/main" val="51619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10</a:t>
            </a:fld>
            <a:endParaRPr lang="en-US"/>
          </a:p>
        </p:txBody>
      </p:sp>
    </p:spTree>
    <p:extLst>
      <p:ext uri="{BB962C8B-B14F-4D97-AF65-F5344CB8AC3E}">
        <p14:creationId xmlns:p14="http://schemas.microsoft.com/office/powerpoint/2010/main" val="3000166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11</a:t>
            </a:fld>
            <a:endParaRPr lang="en-US"/>
          </a:p>
        </p:txBody>
      </p:sp>
    </p:spTree>
    <p:extLst>
      <p:ext uri="{BB962C8B-B14F-4D97-AF65-F5344CB8AC3E}">
        <p14:creationId xmlns:p14="http://schemas.microsoft.com/office/powerpoint/2010/main" val="3943121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12</a:t>
            </a:fld>
            <a:endParaRPr lang="en-US"/>
          </a:p>
        </p:txBody>
      </p:sp>
    </p:spTree>
    <p:extLst>
      <p:ext uri="{BB962C8B-B14F-4D97-AF65-F5344CB8AC3E}">
        <p14:creationId xmlns:p14="http://schemas.microsoft.com/office/powerpoint/2010/main" val="4099092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13</a:t>
            </a:fld>
            <a:endParaRPr lang="en-US"/>
          </a:p>
        </p:txBody>
      </p:sp>
    </p:spTree>
    <p:extLst>
      <p:ext uri="{BB962C8B-B14F-4D97-AF65-F5344CB8AC3E}">
        <p14:creationId xmlns:p14="http://schemas.microsoft.com/office/powerpoint/2010/main" val="3958143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39B8B1-29BE-463B-9774-2A8DD86A7359}" type="slidenum">
              <a:rPr lang="en-US" smtClean="0"/>
              <a:t>14</a:t>
            </a:fld>
            <a:endParaRPr lang="en-US"/>
          </a:p>
        </p:txBody>
      </p:sp>
    </p:spTree>
    <p:extLst>
      <p:ext uri="{BB962C8B-B14F-4D97-AF65-F5344CB8AC3E}">
        <p14:creationId xmlns:p14="http://schemas.microsoft.com/office/powerpoint/2010/main" val="40106821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AA0F9E3-3E18-4C85-8365-75C0AC2FA190}"/>
              </a:ext>
            </a:extLst>
          </p:cNvPr>
          <p:cNvSpPr>
            <a:spLocks noGrp="1"/>
          </p:cNvSpPr>
          <p:nvPr>
            <p:ph type="pic" sz="quarter" idx="10"/>
          </p:nvPr>
        </p:nvSpPr>
        <p:spPr>
          <a:xfrm>
            <a:off x="0" y="0"/>
            <a:ext cx="12192000" cy="6858000"/>
          </a:xfrm>
        </p:spPr>
        <p:txBody>
          <a:bodyPr/>
          <a:lstStyle/>
          <a:p>
            <a:endParaRPr lang="en-ID"/>
          </a:p>
        </p:txBody>
      </p:sp>
      <p:sp>
        <p:nvSpPr>
          <p:cNvPr id="9" name="Title 1">
            <a:extLst>
              <a:ext uri="{FF2B5EF4-FFF2-40B4-BE49-F238E27FC236}">
                <a16:creationId xmlns:a16="http://schemas.microsoft.com/office/drawing/2014/main" id="{064E4139-AD09-4647-8C1C-73ACFDCDB140}"/>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ID" dirty="0"/>
          </a:p>
        </p:txBody>
      </p:sp>
      <p:sp>
        <p:nvSpPr>
          <p:cNvPr id="10" name="Subtitle 2">
            <a:extLst>
              <a:ext uri="{FF2B5EF4-FFF2-40B4-BE49-F238E27FC236}">
                <a16:creationId xmlns:a16="http://schemas.microsoft.com/office/drawing/2014/main" id="{E8FD1949-4BA3-42DD-B019-EC8F4D455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Tree>
    <p:custDataLst>
      <p:tags r:id="rId1"/>
    </p:custDataLst>
    <p:extLst>
      <p:ext uri="{BB962C8B-B14F-4D97-AF65-F5344CB8AC3E}">
        <p14:creationId xmlns:p14="http://schemas.microsoft.com/office/powerpoint/2010/main" val="624663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8982D81-37CF-4BF5-9277-EF0F0CD45CAD}"/>
              </a:ext>
            </a:extLst>
          </p:cNvPr>
          <p:cNvSpPr>
            <a:spLocks noGrp="1"/>
          </p:cNvSpPr>
          <p:nvPr>
            <p:ph type="title"/>
          </p:nvPr>
        </p:nvSpPr>
        <p:spPr>
          <a:xfrm>
            <a:off x="6096000" y="1712482"/>
            <a:ext cx="6288911" cy="1111568"/>
          </a:xfrm>
        </p:spPr>
        <p:txBody>
          <a:bodyPr/>
          <a:lstStyle>
            <a:lvl1pPr algn="l">
              <a:defRPr b="1"/>
            </a:lvl1pPr>
          </a:lstStyle>
          <a:p>
            <a:r>
              <a:rPr lang="en-US" dirty="0"/>
              <a:t>Click to edit Master title style</a:t>
            </a:r>
            <a:endParaRPr lang="en-ID" dirty="0"/>
          </a:p>
        </p:txBody>
      </p:sp>
      <p:sp>
        <p:nvSpPr>
          <p:cNvPr id="12"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6096000" y="1529125"/>
            <a:ext cx="6288911" cy="366713"/>
          </a:xfrm>
        </p:spPr>
        <p:txBody>
          <a:bodyPr anchor="ctr">
            <a:noAutofit/>
          </a:bodyPr>
          <a:lstStyle>
            <a:lvl1pPr marL="0" indent="0" algn="l">
              <a:buNone/>
              <a:defRPr sz="1400" b="1">
                <a:solidFill>
                  <a:schemeClr val="accent1"/>
                </a:solidFill>
              </a:defRPr>
            </a:lvl1pPr>
          </a:lstStyle>
          <a:p>
            <a:pPr lvl="0"/>
            <a:r>
              <a:rPr lang="en-US" dirty="0"/>
              <a:t>Edit Master text styles</a:t>
            </a:r>
            <a:endParaRPr lang="en-ID" dirty="0"/>
          </a:p>
        </p:txBody>
      </p:sp>
      <p:sp>
        <p:nvSpPr>
          <p:cNvPr id="16" name="Picture Placeholder 6"/>
          <p:cNvSpPr>
            <a:spLocks noGrp="1"/>
          </p:cNvSpPr>
          <p:nvPr>
            <p:ph type="pic" sz="quarter" idx="14"/>
          </p:nvPr>
        </p:nvSpPr>
        <p:spPr>
          <a:xfrm>
            <a:off x="0" y="0"/>
            <a:ext cx="4637314" cy="6858000"/>
          </a:xfrm>
        </p:spPr>
        <p:txBody>
          <a:bodyPr/>
          <a:lstStyle/>
          <a:p>
            <a:endParaRPr lang="en-US"/>
          </a:p>
        </p:txBody>
      </p:sp>
      <p:grpSp>
        <p:nvGrpSpPr>
          <p:cNvPr id="8" name="Group 7">
            <a:extLst>
              <a:ext uri="{FF2B5EF4-FFF2-40B4-BE49-F238E27FC236}">
                <a16:creationId xmlns:a16="http://schemas.microsoft.com/office/drawing/2014/main" id="{AEA81FAA-C03E-4665-A58C-D4FC44D06AE7}"/>
              </a:ext>
            </a:extLst>
          </p:cNvPr>
          <p:cNvGrpSpPr/>
          <p:nvPr userDrawn="1"/>
        </p:nvGrpSpPr>
        <p:grpSpPr>
          <a:xfrm>
            <a:off x="6233160" y="2732610"/>
            <a:ext cx="936000" cy="72000"/>
            <a:chOff x="4958080" y="2143760"/>
            <a:chExt cx="731520" cy="91440"/>
          </a:xfrm>
        </p:grpSpPr>
        <p:sp>
          <p:nvSpPr>
            <p:cNvPr id="9" name="Rectangle 8">
              <a:extLst>
                <a:ext uri="{FF2B5EF4-FFF2-40B4-BE49-F238E27FC236}">
                  <a16:creationId xmlns:a16="http://schemas.microsoft.com/office/drawing/2014/main" id="{4E6D9083-3548-42F1-A163-ADBCBCC3E7EA}"/>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D"/>
            </a:p>
          </p:txBody>
        </p:sp>
        <p:sp>
          <p:nvSpPr>
            <p:cNvPr id="10" name="Rectangle 9">
              <a:extLst>
                <a:ext uri="{FF2B5EF4-FFF2-40B4-BE49-F238E27FC236}">
                  <a16:creationId xmlns:a16="http://schemas.microsoft.com/office/drawing/2014/main" id="{7E4E6EB3-F359-4791-A27A-655A248B0A05}"/>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D"/>
            </a:p>
          </p:txBody>
        </p:sp>
      </p:grpSp>
    </p:spTree>
    <p:custDataLst>
      <p:tags r:id="rId1"/>
    </p:custDataLst>
    <p:extLst>
      <p:ext uri="{BB962C8B-B14F-4D97-AF65-F5344CB8AC3E}">
        <p14:creationId xmlns:p14="http://schemas.microsoft.com/office/powerpoint/2010/main" val="3570041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dirty="0"/>
              <a:t>Click to edit Master title style</a:t>
            </a:r>
            <a:endParaRPr lang="en-ID" dirty="0"/>
          </a:p>
        </p:txBody>
      </p:sp>
      <p:sp>
        <p:nvSpPr>
          <p:cNvPr id="7"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sp>
        <p:nvSpPr>
          <p:cNvPr id="41" name="Picture Placeholder 40"/>
          <p:cNvSpPr>
            <a:spLocks noGrp="1"/>
          </p:cNvSpPr>
          <p:nvPr>
            <p:ph type="pic" sz="quarter" idx="14"/>
          </p:nvPr>
        </p:nvSpPr>
        <p:spPr>
          <a:xfrm>
            <a:off x="720700" y="2090064"/>
            <a:ext cx="5094288" cy="2719387"/>
          </a:xfrm>
        </p:spPr>
        <p:txBody>
          <a:bodyPr/>
          <a:lstStyle/>
          <a:p>
            <a:endParaRPr lang="en-US"/>
          </a:p>
        </p:txBody>
      </p:sp>
      <p:grpSp>
        <p:nvGrpSpPr>
          <p:cNvPr id="11" name="Group 10">
            <a:extLst>
              <a:ext uri="{FF2B5EF4-FFF2-40B4-BE49-F238E27FC236}">
                <a16:creationId xmlns:a16="http://schemas.microsoft.com/office/drawing/2014/main" id="{56730888-15EF-4503-88A4-50703599D6F9}"/>
              </a:ext>
            </a:extLst>
          </p:cNvPr>
          <p:cNvGrpSpPr/>
          <p:nvPr userDrawn="1"/>
        </p:nvGrpSpPr>
        <p:grpSpPr>
          <a:xfrm>
            <a:off x="5628000" y="1599248"/>
            <a:ext cx="936000" cy="72000"/>
            <a:chOff x="4958080" y="2143760"/>
            <a:chExt cx="731520" cy="91440"/>
          </a:xfrm>
        </p:grpSpPr>
        <p:sp>
          <p:nvSpPr>
            <p:cNvPr id="12" name="Rectangle 11">
              <a:extLst>
                <a:ext uri="{FF2B5EF4-FFF2-40B4-BE49-F238E27FC236}">
                  <a16:creationId xmlns:a16="http://schemas.microsoft.com/office/drawing/2014/main" id="{F9E69EB1-7E12-4A2E-93AF-AA72FF435399}"/>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83E8AF26-3737-4639-BFE4-C94928FC6846}"/>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custDataLst>
      <p:tags r:id="rId1"/>
    </p:custDataLst>
    <p:extLst>
      <p:ext uri="{BB962C8B-B14F-4D97-AF65-F5344CB8AC3E}">
        <p14:creationId xmlns:p14="http://schemas.microsoft.com/office/powerpoint/2010/main" val="1239813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dirty="0"/>
              <a:t>Click to edit Master title style</a:t>
            </a:r>
            <a:endParaRPr lang="en-ID" dirty="0"/>
          </a:p>
        </p:txBody>
      </p:sp>
      <p:sp>
        <p:nvSpPr>
          <p:cNvPr id="7"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grpSp>
        <p:nvGrpSpPr>
          <p:cNvPr id="8" name="Group 7">
            <a:extLst>
              <a:ext uri="{FF2B5EF4-FFF2-40B4-BE49-F238E27FC236}">
                <a16:creationId xmlns:a16="http://schemas.microsoft.com/office/drawing/2014/main" id="{331B0B4F-DB2A-4C0C-B13B-6CF775C887B6}"/>
              </a:ext>
            </a:extLst>
          </p:cNvPr>
          <p:cNvGrpSpPr/>
          <p:nvPr userDrawn="1"/>
        </p:nvGrpSpPr>
        <p:grpSpPr>
          <a:xfrm>
            <a:off x="5628000" y="1599248"/>
            <a:ext cx="936000" cy="72000"/>
            <a:chOff x="4958080" y="2143760"/>
            <a:chExt cx="731520" cy="91440"/>
          </a:xfrm>
        </p:grpSpPr>
        <p:sp>
          <p:nvSpPr>
            <p:cNvPr id="9" name="Rectangle 8">
              <a:extLst>
                <a:ext uri="{FF2B5EF4-FFF2-40B4-BE49-F238E27FC236}">
                  <a16:creationId xmlns:a16="http://schemas.microsoft.com/office/drawing/2014/main" id="{8A30CD09-A125-4102-B746-7C3D30903EB3}"/>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E3EBC6E2-C170-46AA-9788-C8DC0DF8A9AF}"/>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Picture Placeholder 2"/>
          <p:cNvSpPr>
            <a:spLocks noGrp="1"/>
          </p:cNvSpPr>
          <p:nvPr>
            <p:ph type="pic" sz="quarter" idx="14"/>
          </p:nvPr>
        </p:nvSpPr>
        <p:spPr>
          <a:xfrm>
            <a:off x="6275271" y="2296886"/>
            <a:ext cx="5078529" cy="3940629"/>
          </a:xfrm>
        </p:spPr>
        <p:txBody>
          <a:bodyPr/>
          <a:lstStyle/>
          <a:p>
            <a:endParaRPr lang="en-US"/>
          </a:p>
        </p:txBody>
      </p:sp>
    </p:spTree>
    <p:custDataLst>
      <p:tags r:id="rId1"/>
    </p:custDataLst>
    <p:extLst>
      <p:ext uri="{BB962C8B-B14F-4D97-AF65-F5344CB8AC3E}">
        <p14:creationId xmlns:p14="http://schemas.microsoft.com/office/powerpoint/2010/main" val="315897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dirty="0"/>
              <a:t>Click to edit Master title style</a:t>
            </a:r>
            <a:endParaRPr lang="en-ID" dirty="0"/>
          </a:p>
        </p:txBody>
      </p:sp>
      <p:sp>
        <p:nvSpPr>
          <p:cNvPr id="7"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grpSp>
        <p:nvGrpSpPr>
          <p:cNvPr id="8" name="Group 7">
            <a:extLst>
              <a:ext uri="{FF2B5EF4-FFF2-40B4-BE49-F238E27FC236}">
                <a16:creationId xmlns:a16="http://schemas.microsoft.com/office/drawing/2014/main" id="{331B0B4F-DB2A-4C0C-B13B-6CF775C887B6}"/>
              </a:ext>
            </a:extLst>
          </p:cNvPr>
          <p:cNvGrpSpPr/>
          <p:nvPr userDrawn="1"/>
        </p:nvGrpSpPr>
        <p:grpSpPr>
          <a:xfrm>
            <a:off x="5628000" y="1599248"/>
            <a:ext cx="936000" cy="72000"/>
            <a:chOff x="4958080" y="2143760"/>
            <a:chExt cx="731520" cy="91440"/>
          </a:xfrm>
        </p:grpSpPr>
        <p:sp>
          <p:nvSpPr>
            <p:cNvPr id="9" name="Rectangle 8">
              <a:extLst>
                <a:ext uri="{FF2B5EF4-FFF2-40B4-BE49-F238E27FC236}">
                  <a16:creationId xmlns:a16="http://schemas.microsoft.com/office/drawing/2014/main" id="{8A30CD09-A125-4102-B746-7C3D30903EB3}"/>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E3EBC6E2-C170-46AA-9788-C8DC0DF8A9AF}"/>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3" name="Picture Placeholder 2"/>
          <p:cNvSpPr>
            <a:spLocks noGrp="1"/>
          </p:cNvSpPr>
          <p:nvPr>
            <p:ph type="pic" sz="quarter" idx="14"/>
          </p:nvPr>
        </p:nvSpPr>
        <p:spPr>
          <a:xfrm>
            <a:off x="6275271" y="2296886"/>
            <a:ext cx="5078529" cy="3940629"/>
          </a:xfrm>
        </p:spPr>
        <p:txBody>
          <a:bodyPr/>
          <a:lstStyle/>
          <a:p>
            <a:endParaRPr lang="en-US"/>
          </a:p>
        </p:txBody>
      </p:sp>
    </p:spTree>
    <p:custDataLst>
      <p:tags r:id="rId1"/>
    </p:custDataLst>
    <p:extLst>
      <p:ext uri="{BB962C8B-B14F-4D97-AF65-F5344CB8AC3E}">
        <p14:creationId xmlns:p14="http://schemas.microsoft.com/office/powerpoint/2010/main" val="21085285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a:t>Click to edit Master title style</a:t>
            </a:r>
            <a:endParaRPr lang="en-ID"/>
          </a:p>
        </p:txBody>
      </p:sp>
      <p:sp>
        <p:nvSpPr>
          <p:cNvPr id="7"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sp>
        <p:nvSpPr>
          <p:cNvPr id="3" name="Picture Placeholder 2"/>
          <p:cNvSpPr>
            <a:spLocks noGrp="1"/>
          </p:cNvSpPr>
          <p:nvPr>
            <p:ph type="pic" sz="quarter" idx="14"/>
          </p:nvPr>
        </p:nvSpPr>
        <p:spPr>
          <a:xfrm>
            <a:off x="1701506" y="2072498"/>
            <a:ext cx="1654175" cy="1655762"/>
          </a:xfrm>
        </p:spPr>
        <p:txBody>
          <a:bodyPr/>
          <a:lstStyle/>
          <a:p>
            <a:endParaRPr lang="en-US"/>
          </a:p>
        </p:txBody>
      </p:sp>
      <p:sp>
        <p:nvSpPr>
          <p:cNvPr id="11" name="Picture Placeholder 2"/>
          <p:cNvSpPr>
            <a:spLocks noGrp="1"/>
          </p:cNvSpPr>
          <p:nvPr>
            <p:ph type="pic" sz="quarter" idx="15"/>
          </p:nvPr>
        </p:nvSpPr>
        <p:spPr>
          <a:xfrm>
            <a:off x="5268913" y="2072498"/>
            <a:ext cx="1654175" cy="1655762"/>
          </a:xfrm>
        </p:spPr>
        <p:txBody>
          <a:bodyPr/>
          <a:lstStyle/>
          <a:p>
            <a:endParaRPr lang="en-US"/>
          </a:p>
        </p:txBody>
      </p:sp>
      <p:sp>
        <p:nvSpPr>
          <p:cNvPr id="30" name="Picture Placeholder 2">
            <a:extLst>
              <a:ext uri="{FF2B5EF4-FFF2-40B4-BE49-F238E27FC236}">
                <a16:creationId xmlns:a16="http://schemas.microsoft.com/office/drawing/2014/main" id="{9DF9ECF6-26CA-4BE6-B324-A181CB60AC2E}"/>
              </a:ext>
            </a:extLst>
          </p:cNvPr>
          <p:cNvSpPr>
            <a:spLocks noGrp="1"/>
          </p:cNvSpPr>
          <p:nvPr>
            <p:ph type="pic" sz="quarter" idx="16"/>
          </p:nvPr>
        </p:nvSpPr>
        <p:spPr>
          <a:xfrm>
            <a:off x="8834421" y="2072498"/>
            <a:ext cx="1654175" cy="1655762"/>
          </a:xfrm>
        </p:spPr>
        <p:txBody>
          <a:bodyPr/>
          <a:lstStyle/>
          <a:p>
            <a:endParaRPr lang="en-US"/>
          </a:p>
        </p:txBody>
      </p:sp>
      <p:grpSp>
        <p:nvGrpSpPr>
          <p:cNvPr id="12" name="Group 11">
            <a:extLst>
              <a:ext uri="{FF2B5EF4-FFF2-40B4-BE49-F238E27FC236}">
                <a16:creationId xmlns:a16="http://schemas.microsoft.com/office/drawing/2014/main" id="{91CE091F-3F0A-4352-A807-A5FE92F24014}"/>
              </a:ext>
            </a:extLst>
          </p:cNvPr>
          <p:cNvGrpSpPr/>
          <p:nvPr userDrawn="1"/>
        </p:nvGrpSpPr>
        <p:grpSpPr>
          <a:xfrm>
            <a:off x="5628000" y="1599248"/>
            <a:ext cx="936000" cy="72000"/>
            <a:chOff x="4958080" y="2143760"/>
            <a:chExt cx="731520" cy="91440"/>
          </a:xfrm>
        </p:grpSpPr>
        <p:sp>
          <p:nvSpPr>
            <p:cNvPr id="13" name="Rectangle 12">
              <a:extLst>
                <a:ext uri="{FF2B5EF4-FFF2-40B4-BE49-F238E27FC236}">
                  <a16:creationId xmlns:a16="http://schemas.microsoft.com/office/drawing/2014/main" id="{4995A8FA-ECD2-4FCE-9965-4793C5741C5B}"/>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angle 13">
              <a:extLst>
                <a:ext uri="{FF2B5EF4-FFF2-40B4-BE49-F238E27FC236}">
                  <a16:creationId xmlns:a16="http://schemas.microsoft.com/office/drawing/2014/main" id="{8EE8B41F-F2BE-4680-8347-2E09F2306BB2}"/>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custDataLst>
      <p:tags r:id="rId1"/>
    </p:custDataLst>
    <p:extLst>
      <p:ext uri="{BB962C8B-B14F-4D97-AF65-F5344CB8AC3E}">
        <p14:creationId xmlns:p14="http://schemas.microsoft.com/office/powerpoint/2010/main" val="25346064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p:spPr>
        <p:txBody>
          <a:bodyPr/>
          <a:lstStyle/>
          <a:p>
            <a:endParaRPr lang="en-US"/>
          </a:p>
        </p:txBody>
      </p:sp>
      <p:sp>
        <p:nvSpPr>
          <p:cNvPr id="9" name="Title 1">
            <a:extLst>
              <a:ext uri="{FF2B5EF4-FFF2-40B4-BE49-F238E27FC236}">
                <a16:creationId xmlns:a16="http://schemas.microsoft.com/office/drawing/2014/main" id="{28982D81-37CF-4BF5-9277-EF0F0CD45CAD}"/>
              </a:ext>
            </a:extLst>
          </p:cNvPr>
          <p:cNvSpPr>
            <a:spLocks noGrp="1"/>
          </p:cNvSpPr>
          <p:nvPr>
            <p:ph type="title"/>
          </p:nvPr>
        </p:nvSpPr>
        <p:spPr>
          <a:xfrm>
            <a:off x="2014709" y="2595740"/>
            <a:ext cx="8162581" cy="1111568"/>
          </a:xfrm>
        </p:spPr>
        <p:txBody>
          <a:bodyPr/>
          <a:lstStyle>
            <a:lvl1pPr algn="ctr">
              <a:defRPr b="1">
                <a:solidFill>
                  <a:schemeClr val="bg2"/>
                </a:solidFill>
              </a:defRPr>
            </a:lvl1pPr>
          </a:lstStyle>
          <a:p>
            <a:r>
              <a:rPr lang="en-US" dirty="0"/>
              <a:t>Click to edit Master title style</a:t>
            </a:r>
            <a:endParaRPr lang="en-ID" dirty="0"/>
          </a:p>
        </p:txBody>
      </p:sp>
      <p:sp>
        <p:nvSpPr>
          <p:cNvPr id="10"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2014709" y="2412383"/>
            <a:ext cx="8162581"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spTree>
    <p:custDataLst>
      <p:tags r:id="rId1"/>
    </p:custDataLst>
    <p:extLst>
      <p:ext uri="{BB962C8B-B14F-4D97-AF65-F5344CB8AC3E}">
        <p14:creationId xmlns:p14="http://schemas.microsoft.com/office/powerpoint/2010/main" val="1195670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8" name="Picture Placeholder 13"/>
          <p:cNvSpPr>
            <a:spLocks noGrp="1"/>
          </p:cNvSpPr>
          <p:nvPr>
            <p:ph type="pic" sz="quarter" idx="14"/>
          </p:nvPr>
        </p:nvSpPr>
        <p:spPr>
          <a:xfrm>
            <a:off x="7721600" y="614973"/>
            <a:ext cx="3848624" cy="5621250"/>
          </a:xfrm>
        </p:spPr>
        <p:txBody>
          <a:bodyPr/>
          <a:lstStyle/>
          <a:p>
            <a:endParaRPr lang="en-US" dirty="0"/>
          </a:p>
        </p:txBody>
      </p:sp>
      <p:sp>
        <p:nvSpPr>
          <p:cNvPr id="28" name="Title 1">
            <a:extLst>
              <a:ext uri="{FF2B5EF4-FFF2-40B4-BE49-F238E27FC236}">
                <a16:creationId xmlns:a16="http://schemas.microsoft.com/office/drawing/2014/main" id="{28982D81-37CF-4BF5-9277-EF0F0CD45CAD}"/>
              </a:ext>
            </a:extLst>
          </p:cNvPr>
          <p:cNvSpPr>
            <a:spLocks noGrp="1"/>
          </p:cNvSpPr>
          <p:nvPr userDrawn="1">
            <p:ph type="title"/>
          </p:nvPr>
        </p:nvSpPr>
        <p:spPr>
          <a:xfrm>
            <a:off x="484616" y="579120"/>
            <a:ext cx="10515600" cy="1111568"/>
          </a:xfrm>
        </p:spPr>
        <p:txBody>
          <a:bodyPr/>
          <a:lstStyle>
            <a:lvl1pPr algn="l">
              <a:defRPr b="1"/>
            </a:lvl1pPr>
          </a:lstStyle>
          <a:p>
            <a:r>
              <a:rPr lang="en-US" dirty="0"/>
              <a:t>Click to edit Master title style</a:t>
            </a:r>
            <a:endParaRPr lang="en-ID" dirty="0"/>
          </a:p>
        </p:txBody>
      </p:sp>
      <p:sp>
        <p:nvSpPr>
          <p:cNvPr id="29" name="Text Placeholder 8">
            <a:extLst>
              <a:ext uri="{FF2B5EF4-FFF2-40B4-BE49-F238E27FC236}">
                <a16:creationId xmlns:a16="http://schemas.microsoft.com/office/drawing/2014/main" id="{7494DBE7-1E91-49C0-9B69-16CD85103F2A}"/>
              </a:ext>
            </a:extLst>
          </p:cNvPr>
          <p:cNvSpPr>
            <a:spLocks noGrp="1"/>
          </p:cNvSpPr>
          <p:nvPr userDrawn="1">
            <p:ph type="body" sz="quarter" idx="13"/>
          </p:nvPr>
        </p:nvSpPr>
        <p:spPr>
          <a:xfrm>
            <a:off x="484616" y="395763"/>
            <a:ext cx="10515600" cy="366713"/>
          </a:xfrm>
        </p:spPr>
        <p:txBody>
          <a:bodyPr anchor="ctr">
            <a:noAutofit/>
          </a:bodyPr>
          <a:lstStyle>
            <a:lvl1pPr marL="0" indent="0" algn="l">
              <a:buNone/>
              <a:defRPr sz="1400" b="1">
                <a:solidFill>
                  <a:schemeClr val="accent1"/>
                </a:solidFill>
              </a:defRPr>
            </a:lvl1pPr>
          </a:lstStyle>
          <a:p>
            <a:pPr lvl="0"/>
            <a:r>
              <a:rPr lang="en-US" dirty="0"/>
              <a:t>Edit Master text styles</a:t>
            </a:r>
            <a:endParaRPr lang="en-ID" dirty="0"/>
          </a:p>
        </p:txBody>
      </p:sp>
      <p:grpSp>
        <p:nvGrpSpPr>
          <p:cNvPr id="8" name="Group 7">
            <a:extLst>
              <a:ext uri="{FF2B5EF4-FFF2-40B4-BE49-F238E27FC236}">
                <a16:creationId xmlns:a16="http://schemas.microsoft.com/office/drawing/2014/main" id="{075DDD40-0B0F-47A9-9DDC-3C7D3C11CA1E}"/>
              </a:ext>
            </a:extLst>
          </p:cNvPr>
          <p:cNvGrpSpPr/>
          <p:nvPr userDrawn="1"/>
        </p:nvGrpSpPr>
        <p:grpSpPr>
          <a:xfrm>
            <a:off x="621776" y="1599248"/>
            <a:ext cx="936000" cy="72000"/>
            <a:chOff x="4958080" y="2143760"/>
            <a:chExt cx="731520" cy="91440"/>
          </a:xfrm>
        </p:grpSpPr>
        <p:sp>
          <p:nvSpPr>
            <p:cNvPr id="9" name="Rectangle 8">
              <a:extLst>
                <a:ext uri="{FF2B5EF4-FFF2-40B4-BE49-F238E27FC236}">
                  <a16:creationId xmlns:a16="http://schemas.microsoft.com/office/drawing/2014/main" id="{1012904B-225F-482A-955C-E174C7A8EEE0}"/>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D"/>
            </a:p>
          </p:txBody>
        </p:sp>
        <p:sp>
          <p:nvSpPr>
            <p:cNvPr id="10" name="Rectangle 9">
              <a:extLst>
                <a:ext uri="{FF2B5EF4-FFF2-40B4-BE49-F238E27FC236}">
                  <a16:creationId xmlns:a16="http://schemas.microsoft.com/office/drawing/2014/main" id="{6FA4D489-7193-425B-8BEE-69072EE231AC}"/>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D"/>
            </a:p>
          </p:txBody>
        </p:sp>
      </p:grpSp>
    </p:spTree>
    <p:custDataLst>
      <p:tags r:id="rId1"/>
    </p:custDataLst>
    <p:extLst>
      <p:ext uri="{BB962C8B-B14F-4D97-AF65-F5344CB8AC3E}">
        <p14:creationId xmlns:p14="http://schemas.microsoft.com/office/powerpoint/2010/main" val="12415103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3936">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dirty="0"/>
              <a:t>Click to edit Master title style</a:t>
            </a:r>
            <a:endParaRPr lang="en-ID" dirty="0"/>
          </a:p>
        </p:txBody>
      </p:sp>
      <p:sp>
        <p:nvSpPr>
          <p:cNvPr id="7"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sp>
        <p:nvSpPr>
          <p:cNvPr id="3" name="Picture Placeholder 2"/>
          <p:cNvSpPr>
            <a:spLocks noGrp="1"/>
          </p:cNvSpPr>
          <p:nvPr>
            <p:ph type="pic" sz="quarter" idx="14"/>
          </p:nvPr>
        </p:nvSpPr>
        <p:spPr>
          <a:xfrm>
            <a:off x="708646" y="2100362"/>
            <a:ext cx="2401888" cy="3278200"/>
          </a:xfrm>
        </p:spPr>
        <p:txBody>
          <a:bodyPr/>
          <a:lstStyle/>
          <a:p>
            <a:endParaRPr lang="en-US"/>
          </a:p>
        </p:txBody>
      </p:sp>
      <p:sp>
        <p:nvSpPr>
          <p:cNvPr id="79" name="Picture Placeholder 2"/>
          <p:cNvSpPr>
            <a:spLocks noGrp="1"/>
          </p:cNvSpPr>
          <p:nvPr>
            <p:ph type="pic" sz="quarter" idx="15"/>
          </p:nvPr>
        </p:nvSpPr>
        <p:spPr>
          <a:xfrm>
            <a:off x="3506930" y="2100362"/>
            <a:ext cx="2401888" cy="3278200"/>
          </a:xfrm>
        </p:spPr>
        <p:txBody>
          <a:bodyPr/>
          <a:lstStyle/>
          <a:p>
            <a:endParaRPr lang="en-US"/>
          </a:p>
        </p:txBody>
      </p:sp>
      <p:sp>
        <p:nvSpPr>
          <p:cNvPr id="80" name="Picture Placeholder 2"/>
          <p:cNvSpPr>
            <a:spLocks noGrp="1"/>
          </p:cNvSpPr>
          <p:nvPr>
            <p:ph type="pic" sz="quarter" idx="16"/>
          </p:nvPr>
        </p:nvSpPr>
        <p:spPr>
          <a:xfrm>
            <a:off x="6305213" y="2100362"/>
            <a:ext cx="2401888" cy="3278200"/>
          </a:xfrm>
        </p:spPr>
        <p:txBody>
          <a:bodyPr/>
          <a:lstStyle/>
          <a:p>
            <a:endParaRPr lang="en-US"/>
          </a:p>
        </p:txBody>
      </p:sp>
      <p:sp>
        <p:nvSpPr>
          <p:cNvPr id="81" name="Picture Placeholder 2"/>
          <p:cNvSpPr>
            <a:spLocks noGrp="1"/>
          </p:cNvSpPr>
          <p:nvPr>
            <p:ph type="pic" sz="quarter" idx="17"/>
          </p:nvPr>
        </p:nvSpPr>
        <p:spPr>
          <a:xfrm>
            <a:off x="9103497" y="2100362"/>
            <a:ext cx="2401888" cy="3278200"/>
          </a:xfrm>
        </p:spPr>
        <p:txBody>
          <a:bodyPr/>
          <a:lstStyle/>
          <a:p>
            <a:endParaRPr lang="en-US"/>
          </a:p>
        </p:txBody>
      </p:sp>
      <p:grpSp>
        <p:nvGrpSpPr>
          <p:cNvPr id="11" name="Group 10">
            <a:extLst>
              <a:ext uri="{FF2B5EF4-FFF2-40B4-BE49-F238E27FC236}">
                <a16:creationId xmlns:a16="http://schemas.microsoft.com/office/drawing/2014/main" id="{F6D5A03E-EC7B-4B95-9D78-B47D95CEF9D3}"/>
              </a:ext>
            </a:extLst>
          </p:cNvPr>
          <p:cNvGrpSpPr/>
          <p:nvPr userDrawn="1"/>
        </p:nvGrpSpPr>
        <p:grpSpPr>
          <a:xfrm>
            <a:off x="5628000" y="1599248"/>
            <a:ext cx="936000" cy="72000"/>
            <a:chOff x="4958080" y="2143760"/>
            <a:chExt cx="731520" cy="91440"/>
          </a:xfrm>
        </p:grpSpPr>
        <p:sp>
          <p:nvSpPr>
            <p:cNvPr id="12" name="Rectangle 11">
              <a:extLst>
                <a:ext uri="{FF2B5EF4-FFF2-40B4-BE49-F238E27FC236}">
                  <a16:creationId xmlns:a16="http://schemas.microsoft.com/office/drawing/2014/main" id="{2CD00526-946C-43A9-B80A-94787928286F}"/>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96894146-108A-4694-B407-AFBED502AD9A}"/>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custDataLst>
      <p:tags r:id="rId1"/>
    </p:custDataLst>
    <p:extLst>
      <p:ext uri="{BB962C8B-B14F-4D97-AF65-F5344CB8AC3E}">
        <p14:creationId xmlns:p14="http://schemas.microsoft.com/office/powerpoint/2010/main" val="11555169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dirty="0"/>
              <a:t>Click to edit Master title style</a:t>
            </a:r>
            <a:endParaRPr lang="en-ID" dirty="0"/>
          </a:p>
        </p:txBody>
      </p:sp>
      <p:sp>
        <p:nvSpPr>
          <p:cNvPr id="7"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sp>
        <p:nvSpPr>
          <p:cNvPr id="3" name="Picture Placeholder 2"/>
          <p:cNvSpPr>
            <a:spLocks noGrp="1"/>
          </p:cNvSpPr>
          <p:nvPr>
            <p:ph type="pic" sz="quarter" idx="14"/>
          </p:nvPr>
        </p:nvSpPr>
        <p:spPr>
          <a:xfrm>
            <a:off x="1311925" y="2155046"/>
            <a:ext cx="3843338" cy="2060575"/>
          </a:xfrm>
        </p:spPr>
        <p:txBody>
          <a:bodyPr/>
          <a:lstStyle/>
          <a:p>
            <a:endParaRPr lang="en-US"/>
          </a:p>
        </p:txBody>
      </p:sp>
      <p:sp>
        <p:nvSpPr>
          <p:cNvPr id="15" name="Picture Placeholder 2"/>
          <p:cNvSpPr>
            <a:spLocks noGrp="1"/>
          </p:cNvSpPr>
          <p:nvPr>
            <p:ph type="pic" sz="quarter" idx="15"/>
          </p:nvPr>
        </p:nvSpPr>
        <p:spPr>
          <a:xfrm>
            <a:off x="6985612" y="2155046"/>
            <a:ext cx="3843338" cy="2060575"/>
          </a:xfrm>
        </p:spPr>
        <p:txBody>
          <a:bodyPr/>
          <a:lstStyle/>
          <a:p>
            <a:endParaRPr lang="en-US"/>
          </a:p>
        </p:txBody>
      </p:sp>
      <p:grpSp>
        <p:nvGrpSpPr>
          <p:cNvPr id="11" name="Group 10">
            <a:extLst>
              <a:ext uri="{FF2B5EF4-FFF2-40B4-BE49-F238E27FC236}">
                <a16:creationId xmlns:a16="http://schemas.microsoft.com/office/drawing/2014/main" id="{9E4D8337-F551-47B2-BD33-F8FDA8B94BC9}"/>
              </a:ext>
            </a:extLst>
          </p:cNvPr>
          <p:cNvGrpSpPr/>
          <p:nvPr userDrawn="1"/>
        </p:nvGrpSpPr>
        <p:grpSpPr>
          <a:xfrm>
            <a:off x="5628000" y="1599248"/>
            <a:ext cx="936000" cy="72000"/>
            <a:chOff x="4958080" y="2143760"/>
            <a:chExt cx="731520" cy="91440"/>
          </a:xfrm>
        </p:grpSpPr>
        <p:sp>
          <p:nvSpPr>
            <p:cNvPr id="12" name="Rectangle 11">
              <a:extLst>
                <a:ext uri="{FF2B5EF4-FFF2-40B4-BE49-F238E27FC236}">
                  <a16:creationId xmlns:a16="http://schemas.microsoft.com/office/drawing/2014/main" id="{7935522C-15CA-497B-BE18-7C46A445C8D6}"/>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F2A4AB8A-EF0A-419F-9C88-5BB891772080}"/>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custDataLst>
      <p:tags r:id="rId1"/>
    </p:custDataLst>
    <p:extLst>
      <p:ext uri="{BB962C8B-B14F-4D97-AF65-F5344CB8AC3E}">
        <p14:creationId xmlns:p14="http://schemas.microsoft.com/office/powerpoint/2010/main" val="2215053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dirty="0"/>
              <a:t>Click to edit Master title style</a:t>
            </a:r>
            <a:endParaRPr lang="en-ID" dirty="0"/>
          </a:p>
        </p:txBody>
      </p:sp>
      <p:sp>
        <p:nvSpPr>
          <p:cNvPr id="7"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sp>
        <p:nvSpPr>
          <p:cNvPr id="69" name="Picture Placeholder 2"/>
          <p:cNvSpPr>
            <a:spLocks noGrp="1"/>
          </p:cNvSpPr>
          <p:nvPr>
            <p:ph type="pic" sz="quarter" idx="14"/>
          </p:nvPr>
        </p:nvSpPr>
        <p:spPr>
          <a:xfrm>
            <a:off x="470508" y="2219360"/>
            <a:ext cx="3204991" cy="1860089"/>
          </a:xfrm>
        </p:spPr>
        <p:txBody>
          <a:bodyPr/>
          <a:lstStyle/>
          <a:p>
            <a:endParaRPr lang="en-US"/>
          </a:p>
        </p:txBody>
      </p:sp>
      <p:sp>
        <p:nvSpPr>
          <p:cNvPr id="85" name="Picture Placeholder 2"/>
          <p:cNvSpPr>
            <a:spLocks noGrp="1"/>
          </p:cNvSpPr>
          <p:nvPr>
            <p:ph type="pic" sz="quarter" idx="15"/>
          </p:nvPr>
        </p:nvSpPr>
        <p:spPr>
          <a:xfrm>
            <a:off x="4297704" y="2219360"/>
            <a:ext cx="3204991" cy="1860089"/>
          </a:xfrm>
        </p:spPr>
        <p:txBody>
          <a:bodyPr/>
          <a:lstStyle/>
          <a:p>
            <a:endParaRPr lang="en-US"/>
          </a:p>
        </p:txBody>
      </p:sp>
      <p:sp>
        <p:nvSpPr>
          <p:cNvPr id="93" name="Picture Placeholder 2"/>
          <p:cNvSpPr>
            <a:spLocks noGrp="1"/>
          </p:cNvSpPr>
          <p:nvPr>
            <p:ph type="pic" sz="quarter" idx="16"/>
          </p:nvPr>
        </p:nvSpPr>
        <p:spPr>
          <a:xfrm>
            <a:off x="8124900" y="2219360"/>
            <a:ext cx="3204991" cy="1860089"/>
          </a:xfrm>
        </p:spPr>
        <p:txBody>
          <a:bodyPr/>
          <a:lstStyle/>
          <a:p>
            <a:endParaRPr lang="en-US"/>
          </a:p>
        </p:txBody>
      </p:sp>
      <p:sp>
        <p:nvSpPr>
          <p:cNvPr id="97" name="Picture Placeholder 2"/>
          <p:cNvSpPr>
            <a:spLocks noGrp="1"/>
          </p:cNvSpPr>
          <p:nvPr>
            <p:ph type="pic" sz="quarter" idx="17"/>
          </p:nvPr>
        </p:nvSpPr>
        <p:spPr>
          <a:xfrm>
            <a:off x="470508" y="4483624"/>
            <a:ext cx="3204991" cy="1860089"/>
          </a:xfrm>
        </p:spPr>
        <p:txBody>
          <a:bodyPr/>
          <a:lstStyle/>
          <a:p>
            <a:endParaRPr lang="en-US"/>
          </a:p>
        </p:txBody>
      </p:sp>
      <p:sp>
        <p:nvSpPr>
          <p:cNvPr id="101" name="Picture Placeholder 2"/>
          <p:cNvSpPr>
            <a:spLocks noGrp="1"/>
          </p:cNvSpPr>
          <p:nvPr>
            <p:ph type="pic" sz="quarter" idx="18"/>
          </p:nvPr>
        </p:nvSpPr>
        <p:spPr>
          <a:xfrm>
            <a:off x="4297704" y="4483624"/>
            <a:ext cx="3204991" cy="1860089"/>
          </a:xfrm>
        </p:spPr>
        <p:txBody>
          <a:bodyPr/>
          <a:lstStyle/>
          <a:p>
            <a:endParaRPr lang="en-US"/>
          </a:p>
        </p:txBody>
      </p:sp>
      <p:sp>
        <p:nvSpPr>
          <p:cNvPr id="105" name="Picture Placeholder 2"/>
          <p:cNvSpPr>
            <a:spLocks noGrp="1"/>
          </p:cNvSpPr>
          <p:nvPr>
            <p:ph type="pic" sz="quarter" idx="19"/>
          </p:nvPr>
        </p:nvSpPr>
        <p:spPr>
          <a:xfrm>
            <a:off x="8124900" y="4483624"/>
            <a:ext cx="3204991" cy="1860089"/>
          </a:xfrm>
        </p:spPr>
        <p:txBody>
          <a:bodyPr/>
          <a:lstStyle/>
          <a:p>
            <a:endParaRPr lang="en-US"/>
          </a:p>
        </p:txBody>
      </p:sp>
    </p:spTree>
    <p:custDataLst>
      <p:tags r:id="rId1"/>
    </p:custDataLst>
    <p:extLst>
      <p:ext uri="{BB962C8B-B14F-4D97-AF65-F5344CB8AC3E}">
        <p14:creationId xmlns:p14="http://schemas.microsoft.com/office/powerpoint/2010/main" val="11393241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2D81-37CF-4BF5-9277-EF0F0CD45CAD}"/>
              </a:ext>
            </a:extLst>
          </p:cNvPr>
          <p:cNvSpPr>
            <a:spLocks noGrp="1"/>
          </p:cNvSpPr>
          <p:nvPr>
            <p:ph type="title"/>
          </p:nvPr>
        </p:nvSpPr>
        <p:spPr>
          <a:xfrm>
            <a:off x="451958" y="579120"/>
            <a:ext cx="10515600" cy="1111568"/>
          </a:xfrm>
        </p:spPr>
        <p:txBody>
          <a:bodyPr/>
          <a:lstStyle>
            <a:lvl1pPr algn="l">
              <a:defRPr b="1"/>
            </a:lvl1pPr>
          </a:lstStyle>
          <a:p>
            <a:r>
              <a:rPr lang="en-US" dirty="0"/>
              <a:t>Click to edit Master title style</a:t>
            </a:r>
            <a:endParaRPr lang="en-ID" dirty="0"/>
          </a:p>
        </p:txBody>
      </p:sp>
      <p:sp>
        <p:nvSpPr>
          <p:cNvPr id="9"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451958" y="395763"/>
            <a:ext cx="10515600" cy="366713"/>
          </a:xfrm>
        </p:spPr>
        <p:txBody>
          <a:bodyPr anchor="ctr">
            <a:noAutofit/>
          </a:bodyPr>
          <a:lstStyle>
            <a:lvl1pPr marL="0" indent="0" algn="l">
              <a:buNone/>
              <a:defRPr sz="1400" b="1">
                <a:solidFill>
                  <a:schemeClr val="accent1"/>
                </a:solidFill>
              </a:defRPr>
            </a:lvl1pPr>
          </a:lstStyle>
          <a:p>
            <a:pPr lvl="0"/>
            <a:r>
              <a:rPr lang="en-US" dirty="0"/>
              <a:t>Edit Master text styles</a:t>
            </a:r>
            <a:endParaRPr lang="en-ID" dirty="0"/>
          </a:p>
        </p:txBody>
      </p:sp>
      <p:sp>
        <p:nvSpPr>
          <p:cNvPr id="7" name="Picture Placeholder 6"/>
          <p:cNvSpPr>
            <a:spLocks noGrp="1"/>
          </p:cNvSpPr>
          <p:nvPr>
            <p:ph type="pic" sz="quarter" idx="14"/>
          </p:nvPr>
        </p:nvSpPr>
        <p:spPr>
          <a:xfrm>
            <a:off x="6301740" y="449580"/>
            <a:ext cx="5438302" cy="5958840"/>
          </a:xfrm>
        </p:spPr>
        <p:txBody>
          <a:bodyPr/>
          <a:lstStyle/>
          <a:p>
            <a:endParaRPr lang="en-US"/>
          </a:p>
        </p:txBody>
      </p:sp>
      <p:grpSp>
        <p:nvGrpSpPr>
          <p:cNvPr id="15" name="Group 14">
            <a:extLst>
              <a:ext uri="{FF2B5EF4-FFF2-40B4-BE49-F238E27FC236}">
                <a16:creationId xmlns:a16="http://schemas.microsoft.com/office/drawing/2014/main" id="{0773CEBE-80FE-4AFC-AD20-086C8CE4C346}"/>
              </a:ext>
            </a:extLst>
          </p:cNvPr>
          <p:cNvGrpSpPr/>
          <p:nvPr userDrawn="1"/>
        </p:nvGrpSpPr>
        <p:grpSpPr>
          <a:xfrm>
            <a:off x="589118" y="1599248"/>
            <a:ext cx="936000" cy="72000"/>
            <a:chOff x="4958080" y="2143760"/>
            <a:chExt cx="731520" cy="91440"/>
          </a:xfrm>
        </p:grpSpPr>
        <p:sp>
          <p:nvSpPr>
            <p:cNvPr id="16" name="Rectangle 15">
              <a:extLst>
                <a:ext uri="{FF2B5EF4-FFF2-40B4-BE49-F238E27FC236}">
                  <a16:creationId xmlns:a16="http://schemas.microsoft.com/office/drawing/2014/main" id="{8AEDC1BE-00AE-441A-B9C2-80248DB2333B}"/>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D"/>
            </a:p>
          </p:txBody>
        </p:sp>
        <p:sp>
          <p:nvSpPr>
            <p:cNvPr id="17" name="Rectangle 16">
              <a:extLst>
                <a:ext uri="{FF2B5EF4-FFF2-40B4-BE49-F238E27FC236}">
                  <a16:creationId xmlns:a16="http://schemas.microsoft.com/office/drawing/2014/main" id="{245205BB-9278-4211-8ABD-F2ED9078EA5A}"/>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D"/>
            </a:p>
          </p:txBody>
        </p:sp>
      </p:grpSp>
    </p:spTree>
    <p:custDataLst>
      <p:tags r:id="rId1"/>
    </p:custDataLst>
    <p:extLst>
      <p:ext uri="{BB962C8B-B14F-4D97-AF65-F5344CB8AC3E}">
        <p14:creationId xmlns:p14="http://schemas.microsoft.com/office/powerpoint/2010/main" val="34362195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dirty="0"/>
              <a:t>Click to edit Master title style</a:t>
            </a:r>
            <a:endParaRPr lang="en-ID" dirty="0"/>
          </a:p>
        </p:txBody>
      </p:sp>
      <p:sp>
        <p:nvSpPr>
          <p:cNvPr id="7"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grpSp>
        <p:nvGrpSpPr>
          <p:cNvPr id="11" name="Group 10">
            <a:extLst>
              <a:ext uri="{FF2B5EF4-FFF2-40B4-BE49-F238E27FC236}">
                <a16:creationId xmlns:a16="http://schemas.microsoft.com/office/drawing/2014/main" id="{331B0B4F-DB2A-4C0C-B13B-6CF775C887B6}"/>
              </a:ext>
            </a:extLst>
          </p:cNvPr>
          <p:cNvGrpSpPr/>
          <p:nvPr userDrawn="1"/>
        </p:nvGrpSpPr>
        <p:grpSpPr>
          <a:xfrm>
            <a:off x="5628000" y="1599248"/>
            <a:ext cx="936000" cy="72000"/>
            <a:chOff x="4958080" y="2143760"/>
            <a:chExt cx="731520" cy="91440"/>
          </a:xfrm>
        </p:grpSpPr>
        <p:sp>
          <p:nvSpPr>
            <p:cNvPr id="12" name="Rectangle 11">
              <a:extLst>
                <a:ext uri="{FF2B5EF4-FFF2-40B4-BE49-F238E27FC236}">
                  <a16:creationId xmlns:a16="http://schemas.microsoft.com/office/drawing/2014/main" id="{8A30CD09-A125-4102-B746-7C3D30903EB3}"/>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E3EBC6E2-C170-46AA-9788-C8DC0DF8A9AF}"/>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custDataLst>
      <p:tags r:id="rId1"/>
    </p:custDataLst>
    <p:extLst>
      <p:ext uri="{BB962C8B-B14F-4D97-AF65-F5344CB8AC3E}">
        <p14:creationId xmlns:p14="http://schemas.microsoft.com/office/powerpoint/2010/main" val="506446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dirty="0"/>
              <a:t>Click to edit Master title style</a:t>
            </a:r>
            <a:endParaRPr lang="en-ID" dirty="0"/>
          </a:p>
        </p:txBody>
      </p:sp>
      <p:sp>
        <p:nvSpPr>
          <p:cNvPr id="6"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grpSp>
        <p:nvGrpSpPr>
          <p:cNvPr id="10" name="Group 9">
            <a:extLst>
              <a:ext uri="{FF2B5EF4-FFF2-40B4-BE49-F238E27FC236}">
                <a16:creationId xmlns:a16="http://schemas.microsoft.com/office/drawing/2014/main" id="{331B0B4F-DB2A-4C0C-B13B-6CF775C887B6}"/>
              </a:ext>
            </a:extLst>
          </p:cNvPr>
          <p:cNvGrpSpPr/>
          <p:nvPr userDrawn="1"/>
        </p:nvGrpSpPr>
        <p:grpSpPr>
          <a:xfrm>
            <a:off x="5628000" y="1599248"/>
            <a:ext cx="936000" cy="72000"/>
            <a:chOff x="4958080" y="2143760"/>
            <a:chExt cx="731520" cy="91440"/>
          </a:xfrm>
        </p:grpSpPr>
        <p:sp>
          <p:nvSpPr>
            <p:cNvPr id="11" name="Rectangle 10">
              <a:extLst>
                <a:ext uri="{FF2B5EF4-FFF2-40B4-BE49-F238E27FC236}">
                  <a16:creationId xmlns:a16="http://schemas.microsoft.com/office/drawing/2014/main" id="{8A30CD09-A125-4102-B746-7C3D30903EB3}"/>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2" name="Rectangle 11">
              <a:extLst>
                <a:ext uri="{FF2B5EF4-FFF2-40B4-BE49-F238E27FC236}">
                  <a16:creationId xmlns:a16="http://schemas.microsoft.com/office/drawing/2014/main" id="{E3EBC6E2-C170-46AA-9788-C8DC0DF8A9AF}"/>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custDataLst>
      <p:tags r:id="rId1"/>
    </p:custDataLst>
    <p:extLst>
      <p:ext uri="{BB962C8B-B14F-4D97-AF65-F5344CB8AC3E}">
        <p14:creationId xmlns:p14="http://schemas.microsoft.com/office/powerpoint/2010/main" val="1079089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B60D494-D617-479E-B553-3A9D8E7E54B6}"/>
              </a:ext>
            </a:extLst>
          </p:cNvPr>
          <p:cNvSpPr>
            <a:spLocks noGrp="1"/>
          </p:cNvSpPr>
          <p:nvPr>
            <p:ph type="pic" sz="quarter" idx="19"/>
          </p:nvPr>
        </p:nvSpPr>
        <p:spPr>
          <a:xfrm>
            <a:off x="0" y="0"/>
            <a:ext cx="5961063" cy="6858000"/>
          </a:xfrm>
        </p:spPr>
        <p:txBody>
          <a:bodyPr/>
          <a:lstStyle/>
          <a:p>
            <a:endParaRPr lang="en-ID"/>
          </a:p>
        </p:txBody>
      </p:sp>
      <p:sp>
        <p:nvSpPr>
          <p:cNvPr id="12" name="Title 1">
            <a:extLst>
              <a:ext uri="{FF2B5EF4-FFF2-40B4-BE49-F238E27FC236}">
                <a16:creationId xmlns:a16="http://schemas.microsoft.com/office/drawing/2014/main" id="{28982D81-37CF-4BF5-9277-EF0F0CD45CAD}"/>
              </a:ext>
            </a:extLst>
          </p:cNvPr>
          <p:cNvSpPr>
            <a:spLocks noGrp="1"/>
          </p:cNvSpPr>
          <p:nvPr>
            <p:ph type="title"/>
          </p:nvPr>
        </p:nvSpPr>
        <p:spPr>
          <a:xfrm>
            <a:off x="6577024" y="1249190"/>
            <a:ext cx="10515600" cy="1111568"/>
          </a:xfrm>
        </p:spPr>
        <p:txBody>
          <a:bodyPr/>
          <a:lstStyle>
            <a:lvl1pPr algn="l">
              <a:defRPr b="1"/>
            </a:lvl1pPr>
          </a:lstStyle>
          <a:p>
            <a:r>
              <a:rPr lang="en-US" dirty="0"/>
              <a:t>Click to edit Master title style</a:t>
            </a:r>
            <a:endParaRPr lang="en-ID" dirty="0"/>
          </a:p>
        </p:txBody>
      </p:sp>
      <p:sp>
        <p:nvSpPr>
          <p:cNvPr id="13"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6577024" y="1065833"/>
            <a:ext cx="10515600" cy="366713"/>
          </a:xfrm>
        </p:spPr>
        <p:txBody>
          <a:bodyPr anchor="ctr">
            <a:noAutofit/>
          </a:bodyPr>
          <a:lstStyle>
            <a:lvl1pPr marL="0" indent="0" algn="l">
              <a:buNone/>
              <a:defRPr sz="1400" b="1">
                <a:solidFill>
                  <a:schemeClr val="accent1"/>
                </a:solidFill>
              </a:defRPr>
            </a:lvl1pPr>
          </a:lstStyle>
          <a:p>
            <a:pPr lvl="0"/>
            <a:r>
              <a:rPr lang="en-US" dirty="0"/>
              <a:t>Edit Master text styles</a:t>
            </a:r>
            <a:endParaRPr lang="en-ID" dirty="0"/>
          </a:p>
        </p:txBody>
      </p:sp>
      <p:grpSp>
        <p:nvGrpSpPr>
          <p:cNvPr id="17" name="Group 16">
            <a:extLst>
              <a:ext uri="{FF2B5EF4-FFF2-40B4-BE49-F238E27FC236}">
                <a16:creationId xmlns:a16="http://schemas.microsoft.com/office/drawing/2014/main" id="{635E9734-F4E6-4796-BD3A-39C99654E9ED}"/>
              </a:ext>
            </a:extLst>
          </p:cNvPr>
          <p:cNvGrpSpPr/>
          <p:nvPr userDrawn="1"/>
        </p:nvGrpSpPr>
        <p:grpSpPr>
          <a:xfrm>
            <a:off x="6714184" y="2269318"/>
            <a:ext cx="936000" cy="72000"/>
            <a:chOff x="4958080" y="2143760"/>
            <a:chExt cx="731520" cy="91440"/>
          </a:xfrm>
        </p:grpSpPr>
        <p:sp>
          <p:nvSpPr>
            <p:cNvPr id="18" name="Rectangle 17">
              <a:extLst>
                <a:ext uri="{FF2B5EF4-FFF2-40B4-BE49-F238E27FC236}">
                  <a16:creationId xmlns:a16="http://schemas.microsoft.com/office/drawing/2014/main" id="{AB9ADAB1-0085-4096-9449-5BA4E1A0A0A1}"/>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D"/>
            </a:p>
          </p:txBody>
        </p:sp>
        <p:sp>
          <p:nvSpPr>
            <p:cNvPr id="19" name="Rectangle 18">
              <a:extLst>
                <a:ext uri="{FF2B5EF4-FFF2-40B4-BE49-F238E27FC236}">
                  <a16:creationId xmlns:a16="http://schemas.microsoft.com/office/drawing/2014/main" id="{33BEEE1D-624C-4064-962A-247312435404}"/>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D"/>
            </a:p>
          </p:txBody>
        </p:sp>
      </p:grpSp>
    </p:spTree>
    <p:custDataLst>
      <p:tags r:id="rId1"/>
    </p:custDataLst>
    <p:extLst>
      <p:ext uri="{BB962C8B-B14F-4D97-AF65-F5344CB8AC3E}">
        <p14:creationId xmlns:p14="http://schemas.microsoft.com/office/powerpoint/2010/main" val="3389957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28982D81-37CF-4BF5-9277-EF0F0CD45CAD}"/>
              </a:ext>
            </a:extLst>
          </p:cNvPr>
          <p:cNvSpPr>
            <a:spLocks noGrp="1"/>
          </p:cNvSpPr>
          <p:nvPr>
            <p:ph type="title"/>
          </p:nvPr>
        </p:nvSpPr>
        <p:spPr>
          <a:xfrm>
            <a:off x="451958" y="579120"/>
            <a:ext cx="10515600" cy="1111568"/>
          </a:xfrm>
        </p:spPr>
        <p:txBody>
          <a:bodyPr/>
          <a:lstStyle>
            <a:lvl1pPr algn="l">
              <a:defRPr b="1"/>
            </a:lvl1pPr>
          </a:lstStyle>
          <a:p>
            <a:r>
              <a:rPr lang="en-US" dirty="0"/>
              <a:t>Click to edit Master title style</a:t>
            </a:r>
            <a:endParaRPr lang="en-ID" dirty="0"/>
          </a:p>
        </p:txBody>
      </p:sp>
      <p:sp>
        <p:nvSpPr>
          <p:cNvPr id="26"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451958" y="395763"/>
            <a:ext cx="10515600" cy="366713"/>
          </a:xfrm>
        </p:spPr>
        <p:txBody>
          <a:bodyPr anchor="ctr">
            <a:noAutofit/>
          </a:bodyPr>
          <a:lstStyle>
            <a:lvl1pPr marL="0" indent="0" algn="l">
              <a:buNone/>
              <a:defRPr sz="1400" b="1">
                <a:solidFill>
                  <a:schemeClr val="accent1"/>
                </a:solidFill>
              </a:defRPr>
            </a:lvl1pPr>
          </a:lstStyle>
          <a:p>
            <a:pPr lvl="0"/>
            <a:r>
              <a:rPr lang="en-US" dirty="0"/>
              <a:t>Edit Master text styles</a:t>
            </a:r>
            <a:endParaRPr lang="en-ID" dirty="0"/>
          </a:p>
        </p:txBody>
      </p:sp>
      <p:grpSp>
        <p:nvGrpSpPr>
          <p:cNvPr id="27" name="Group 26">
            <a:extLst>
              <a:ext uri="{FF2B5EF4-FFF2-40B4-BE49-F238E27FC236}">
                <a16:creationId xmlns:a16="http://schemas.microsoft.com/office/drawing/2014/main" id="{331B0B4F-DB2A-4C0C-B13B-6CF775C887B6}"/>
              </a:ext>
            </a:extLst>
          </p:cNvPr>
          <p:cNvGrpSpPr/>
          <p:nvPr userDrawn="1"/>
        </p:nvGrpSpPr>
        <p:grpSpPr>
          <a:xfrm>
            <a:off x="589118" y="1599248"/>
            <a:ext cx="936000" cy="72000"/>
            <a:chOff x="4958080" y="2143760"/>
            <a:chExt cx="731520" cy="91440"/>
          </a:xfrm>
        </p:grpSpPr>
        <p:sp>
          <p:nvSpPr>
            <p:cNvPr id="28" name="Rectangle 27">
              <a:extLst>
                <a:ext uri="{FF2B5EF4-FFF2-40B4-BE49-F238E27FC236}">
                  <a16:creationId xmlns:a16="http://schemas.microsoft.com/office/drawing/2014/main" id="{8A30CD09-A125-4102-B746-7C3D30903EB3}"/>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D"/>
            </a:p>
          </p:txBody>
        </p:sp>
        <p:sp>
          <p:nvSpPr>
            <p:cNvPr id="29" name="Rectangle 28">
              <a:extLst>
                <a:ext uri="{FF2B5EF4-FFF2-40B4-BE49-F238E27FC236}">
                  <a16:creationId xmlns:a16="http://schemas.microsoft.com/office/drawing/2014/main" id="{E3EBC6E2-C170-46AA-9788-C8DC0DF8A9AF}"/>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D"/>
            </a:p>
          </p:txBody>
        </p:sp>
      </p:grpSp>
    </p:spTree>
    <p:custDataLst>
      <p:tags r:id="rId1"/>
    </p:custDataLst>
    <p:extLst>
      <p:ext uri="{BB962C8B-B14F-4D97-AF65-F5344CB8AC3E}">
        <p14:creationId xmlns:p14="http://schemas.microsoft.com/office/powerpoint/2010/main" val="40896577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753AA62-C88C-41E5-B9A9-58E39C8466ED}"/>
              </a:ext>
            </a:extLst>
          </p:cNvPr>
          <p:cNvSpPr>
            <a:spLocks noGrp="1"/>
          </p:cNvSpPr>
          <p:nvPr>
            <p:ph type="pic" sz="quarter" idx="11"/>
          </p:nvPr>
        </p:nvSpPr>
        <p:spPr>
          <a:xfrm>
            <a:off x="0" y="0"/>
            <a:ext cx="12192000" cy="4213225"/>
          </a:xfrm>
        </p:spPr>
        <p:txBody>
          <a:bodyPr/>
          <a:lstStyle/>
          <a:p>
            <a:endParaRPr lang="en-ID"/>
          </a:p>
        </p:txBody>
      </p:sp>
      <p:sp>
        <p:nvSpPr>
          <p:cNvPr id="9" name="Picture Placeholder 8">
            <a:extLst>
              <a:ext uri="{FF2B5EF4-FFF2-40B4-BE49-F238E27FC236}">
                <a16:creationId xmlns:a16="http://schemas.microsoft.com/office/drawing/2014/main" id="{E561493F-9A66-4617-97FB-02837447D194}"/>
              </a:ext>
            </a:extLst>
          </p:cNvPr>
          <p:cNvSpPr>
            <a:spLocks noGrp="1"/>
          </p:cNvSpPr>
          <p:nvPr>
            <p:ph type="pic" sz="quarter" idx="10"/>
          </p:nvPr>
        </p:nvSpPr>
        <p:spPr>
          <a:xfrm>
            <a:off x="776288" y="498475"/>
            <a:ext cx="5670550" cy="3517900"/>
          </a:xfrm>
        </p:spPr>
        <p:txBody>
          <a:bodyPr/>
          <a:lstStyle/>
          <a:p>
            <a:endParaRPr lang="en-ID"/>
          </a:p>
        </p:txBody>
      </p:sp>
    </p:spTree>
    <p:custDataLst>
      <p:tags r:id="rId1"/>
    </p:custDataLst>
    <p:extLst>
      <p:ext uri="{BB962C8B-B14F-4D97-AF65-F5344CB8AC3E}">
        <p14:creationId xmlns:p14="http://schemas.microsoft.com/office/powerpoint/2010/main" val="2619757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A8A19C-B776-4756-B2FE-E7D8C440DEBA}"/>
              </a:ext>
            </a:extLst>
          </p:cNvPr>
          <p:cNvSpPr>
            <a:spLocks noGrp="1"/>
          </p:cNvSpPr>
          <p:nvPr>
            <p:ph type="pic" sz="quarter" idx="16"/>
          </p:nvPr>
        </p:nvSpPr>
        <p:spPr>
          <a:xfrm>
            <a:off x="-1200" y="2057997"/>
            <a:ext cx="12193200" cy="3816000"/>
          </a:xfrm>
        </p:spPr>
        <p:txBody>
          <a:bodyPr/>
          <a:lstStyle/>
          <a:p>
            <a:endParaRPr lang="en-ID" dirty="0"/>
          </a:p>
        </p:txBody>
      </p:sp>
      <p:sp>
        <p:nvSpPr>
          <p:cNvPr id="19" name="Picture Placeholder 18"/>
          <p:cNvSpPr>
            <a:spLocks noGrp="1"/>
          </p:cNvSpPr>
          <p:nvPr>
            <p:ph type="pic" sz="quarter" idx="14"/>
          </p:nvPr>
        </p:nvSpPr>
        <p:spPr>
          <a:xfrm>
            <a:off x="6919123" y="1783300"/>
            <a:ext cx="2194560" cy="3897313"/>
          </a:xfrm>
        </p:spPr>
        <p:txBody>
          <a:bodyPr/>
          <a:lstStyle/>
          <a:p>
            <a:endParaRPr lang="en-US" dirty="0"/>
          </a:p>
        </p:txBody>
      </p:sp>
      <p:sp>
        <p:nvSpPr>
          <p:cNvPr id="13" name="Title 1">
            <a:extLst>
              <a:ext uri="{FF2B5EF4-FFF2-40B4-BE49-F238E27FC236}">
                <a16:creationId xmlns:a16="http://schemas.microsoft.com/office/drawing/2014/main" id="{28982D81-37CF-4BF5-9277-EF0F0CD45CAD}"/>
              </a:ext>
            </a:extLst>
          </p:cNvPr>
          <p:cNvSpPr>
            <a:spLocks noGrp="1"/>
          </p:cNvSpPr>
          <p:nvPr>
            <p:ph type="title"/>
          </p:nvPr>
        </p:nvSpPr>
        <p:spPr>
          <a:xfrm>
            <a:off x="484616" y="579120"/>
            <a:ext cx="10515600" cy="1111568"/>
          </a:xfrm>
        </p:spPr>
        <p:txBody>
          <a:bodyPr/>
          <a:lstStyle>
            <a:lvl1pPr algn="l">
              <a:defRPr b="1"/>
            </a:lvl1pPr>
          </a:lstStyle>
          <a:p>
            <a:r>
              <a:rPr lang="en-US" dirty="0"/>
              <a:t>Click to edit Master title style</a:t>
            </a:r>
            <a:endParaRPr lang="en-ID" dirty="0"/>
          </a:p>
        </p:txBody>
      </p:sp>
      <p:sp>
        <p:nvSpPr>
          <p:cNvPr id="14"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484616" y="395763"/>
            <a:ext cx="10515600" cy="366713"/>
          </a:xfrm>
        </p:spPr>
        <p:txBody>
          <a:bodyPr anchor="ctr">
            <a:noAutofit/>
          </a:bodyPr>
          <a:lstStyle>
            <a:lvl1pPr marL="0" indent="0" algn="l">
              <a:buNone/>
              <a:defRPr sz="1400" b="1">
                <a:solidFill>
                  <a:schemeClr val="accent1"/>
                </a:solidFill>
              </a:defRPr>
            </a:lvl1pPr>
          </a:lstStyle>
          <a:p>
            <a:pPr lvl="0"/>
            <a:r>
              <a:rPr lang="en-US" dirty="0"/>
              <a:t>Edit Master text styles</a:t>
            </a:r>
            <a:endParaRPr lang="en-ID" dirty="0"/>
          </a:p>
        </p:txBody>
      </p:sp>
      <p:sp>
        <p:nvSpPr>
          <p:cNvPr id="20" name="Picture Placeholder 18"/>
          <p:cNvSpPr>
            <a:spLocks noGrp="1"/>
          </p:cNvSpPr>
          <p:nvPr>
            <p:ph type="pic" sz="quarter" idx="15"/>
          </p:nvPr>
        </p:nvSpPr>
        <p:spPr>
          <a:xfrm>
            <a:off x="9101137" y="981154"/>
            <a:ext cx="2755584" cy="4911646"/>
          </a:xfrm>
        </p:spPr>
        <p:txBody>
          <a:bodyPr/>
          <a:lstStyle/>
          <a:p>
            <a:endParaRPr lang="en-US"/>
          </a:p>
        </p:txBody>
      </p:sp>
      <p:grpSp>
        <p:nvGrpSpPr>
          <p:cNvPr id="10" name="Group 9">
            <a:extLst>
              <a:ext uri="{FF2B5EF4-FFF2-40B4-BE49-F238E27FC236}">
                <a16:creationId xmlns:a16="http://schemas.microsoft.com/office/drawing/2014/main" id="{8ACF310E-598B-4C84-9165-9203605FEAC9}"/>
              </a:ext>
            </a:extLst>
          </p:cNvPr>
          <p:cNvGrpSpPr/>
          <p:nvPr userDrawn="1"/>
        </p:nvGrpSpPr>
        <p:grpSpPr>
          <a:xfrm>
            <a:off x="621776" y="1599248"/>
            <a:ext cx="936000" cy="72000"/>
            <a:chOff x="4958080" y="2143760"/>
            <a:chExt cx="731520" cy="91440"/>
          </a:xfrm>
        </p:grpSpPr>
        <p:sp>
          <p:nvSpPr>
            <p:cNvPr id="11" name="Rectangle 10">
              <a:extLst>
                <a:ext uri="{FF2B5EF4-FFF2-40B4-BE49-F238E27FC236}">
                  <a16:creationId xmlns:a16="http://schemas.microsoft.com/office/drawing/2014/main" id="{91FFEFAF-31E2-4EC2-A29C-AD1D72D5732E}"/>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D"/>
            </a:p>
          </p:txBody>
        </p:sp>
        <p:sp>
          <p:nvSpPr>
            <p:cNvPr id="12" name="Rectangle 11">
              <a:extLst>
                <a:ext uri="{FF2B5EF4-FFF2-40B4-BE49-F238E27FC236}">
                  <a16:creationId xmlns:a16="http://schemas.microsoft.com/office/drawing/2014/main" id="{318A5963-8997-466A-AA76-53946243C3FD}"/>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D"/>
            </a:p>
          </p:txBody>
        </p:sp>
      </p:grpSp>
    </p:spTree>
    <p:custDataLst>
      <p:tags r:id="rId1"/>
    </p:custDataLst>
    <p:extLst>
      <p:ext uri="{BB962C8B-B14F-4D97-AF65-F5344CB8AC3E}">
        <p14:creationId xmlns:p14="http://schemas.microsoft.com/office/powerpoint/2010/main" val="38859550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mall Picture on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dirty="0"/>
              <a:t>Click to edit Master title style</a:t>
            </a:r>
            <a:endParaRPr lang="en-ID" dirty="0"/>
          </a:p>
        </p:txBody>
      </p:sp>
      <p:sp>
        <p:nvSpPr>
          <p:cNvPr id="7"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grpSp>
        <p:nvGrpSpPr>
          <p:cNvPr id="14" name="Group 13">
            <a:extLst>
              <a:ext uri="{FF2B5EF4-FFF2-40B4-BE49-F238E27FC236}">
                <a16:creationId xmlns:a16="http://schemas.microsoft.com/office/drawing/2014/main" id="{331B0B4F-DB2A-4C0C-B13B-6CF775C887B6}"/>
              </a:ext>
            </a:extLst>
          </p:cNvPr>
          <p:cNvGrpSpPr/>
          <p:nvPr userDrawn="1"/>
        </p:nvGrpSpPr>
        <p:grpSpPr>
          <a:xfrm>
            <a:off x="5628000" y="1599248"/>
            <a:ext cx="936000" cy="72000"/>
            <a:chOff x="4958080" y="2143760"/>
            <a:chExt cx="731520" cy="91440"/>
          </a:xfrm>
        </p:grpSpPr>
        <p:sp>
          <p:nvSpPr>
            <p:cNvPr id="15" name="Rectangle 14">
              <a:extLst>
                <a:ext uri="{FF2B5EF4-FFF2-40B4-BE49-F238E27FC236}">
                  <a16:creationId xmlns:a16="http://schemas.microsoft.com/office/drawing/2014/main" id="{8A30CD09-A125-4102-B746-7C3D30903EB3}"/>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Rectangle 15">
              <a:extLst>
                <a:ext uri="{FF2B5EF4-FFF2-40B4-BE49-F238E27FC236}">
                  <a16:creationId xmlns:a16="http://schemas.microsoft.com/office/drawing/2014/main" id="{E3EBC6E2-C170-46AA-9788-C8DC0DF8A9AF}"/>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custDataLst>
      <p:tags r:id="rId1"/>
    </p:custDataLst>
    <p:extLst>
      <p:ext uri="{BB962C8B-B14F-4D97-AF65-F5344CB8AC3E}">
        <p14:creationId xmlns:p14="http://schemas.microsoft.com/office/powerpoint/2010/main" val="1030629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mall Picture on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dirty="0"/>
              <a:t>Click to edit Master title style</a:t>
            </a:r>
            <a:endParaRPr lang="en-ID" dirty="0"/>
          </a:p>
        </p:txBody>
      </p:sp>
      <p:sp>
        <p:nvSpPr>
          <p:cNvPr id="7"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grpSp>
        <p:nvGrpSpPr>
          <p:cNvPr id="11" name="Group 10">
            <a:extLst>
              <a:ext uri="{FF2B5EF4-FFF2-40B4-BE49-F238E27FC236}">
                <a16:creationId xmlns:a16="http://schemas.microsoft.com/office/drawing/2014/main" id="{331B0B4F-DB2A-4C0C-B13B-6CF775C887B6}"/>
              </a:ext>
            </a:extLst>
          </p:cNvPr>
          <p:cNvGrpSpPr/>
          <p:nvPr userDrawn="1"/>
        </p:nvGrpSpPr>
        <p:grpSpPr>
          <a:xfrm>
            <a:off x="5628000" y="1599248"/>
            <a:ext cx="936000" cy="72000"/>
            <a:chOff x="4958080" y="2143760"/>
            <a:chExt cx="731520" cy="91440"/>
          </a:xfrm>
        </p:grpSpPr>
        <p:sp>
          <p:nvSpPr>
            <p:cNvPr id="12" name="Rectangle 11">
              <a:extLst>
                <a:ext uri="{FF2B5EF4-FFF2-40B4-BE49-F238E27FC236}">
                  <a16:creationId xmlns:a16="http://schemas.microsoft.com/office/drawing/2014/main" id="{8A30CD09-A125-4102-B746-7C3D30903EB3}"/>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E3EBC6E2-C170-46AA-9788-C8DC0DF8A9AF}"/>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custDataLst>
      <p:tags r:id="rId1"/>
    </p:custDataLst>
    <p:extLst>
      <p:ext uri="{BB962C8B-B14F-4D97-AF65-F5344CB8AC3E}">
        <p14:creationId xmlns:p14="http://schemas.microsoft.com/office/powerpoint/2010/main" val="1198097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dirty="0"/>
              <a:t>Click to edit Master title style</a:t>
            </a:r>
            <a:endParaRPr lang="en-ID" dirty="0"/>
          </a:p>
        </p:txBody>
      </p:sp>
      <p:sp>
        <p:nvSpPr>
          <p:cNvPr id="12"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grpSp>
        <p:nvGrpSpPr>
          <p:cNvPr id="7" name="Group 6">
            <a:extLst>
              <a:ext uri="{FF2B5EF4-FFF2-40B4-BE49-F238E27FC236}">
                <a16:creationId xmlns:a16="http://schemas.microsoft.com/office/drawing/2014/main" id="{331B0B4F-DB2A-4C0C-B13B-6CF775C887B6}"/>
              </a:ext>
            </a:extLst>
          </p:cNvPr>
          <p:cNvGrpSpPr/>
          <p:nvPr userDrawn="1"/>
        </p:nvGrpSpPr>
        <p:grpSpPr>
          <a:xfrm>
            <a:off x="5628000" y="1599248"/>
            <a:ext cx="936000" cy="72000"/>
            <a:chOff x="4958080" y="2143760"/>
            <a:chExt cx="731520" cy="91440"/>
          </a:xfrm>
        </p:grpSpPr>
        <p:sp>
          <p:nvSpPr>
            <p:cNvPr id="8" name="Rectangle 7">
              <a:extLst>
                <a:ext uri="{FF2B5EF4-FFF2-40B4-BE49-F238E27FC236}">
                  <a16:creationId xmlns:a16="http://schemas.microsoft.com/office/drawing/2014/main" id="{8A30CD09-A125-4102-B746-7C3D30903EB3}"/>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Rectangle 8">
              <a:extLst>
                <a:ext uri="{FF2B5EF4-FFF2-40B4-BE49-F238E27FC236}">
                  <a16:creationId xmlns:a16="http://schemas.microsoft.com/office/drawing/2014/main" id="{E3EBC6E2-C170-46AA-9788-C8DC0DF8A9AF}"/>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custDataLst>
      <p:tags r:id="rId1"/>
    </p:custDataLst>
    <p:extLst>
      <p:ext uri="{BB962C8B-B14F-4D97-AF65-F5344CB8AC3E}">
        <p14:creationId xmlns:p14="http://schemas.microsoft.com/office/powerpoint/2010/main" val="3786194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dirty="0"/>
              <a:t>Click to edit Master title style</a:t>
            </a:r>
            <a:endParaRPr lang="en-ID" dirty="0"/>
          </a:p>
        </p:txBody>
      </p:sp>
      <p:sp>
        <p:nvSpPr>
          <p:cNvPr id="7"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sp>
        <p:nvSpPr>
          <p:cNvPr id="3" name="Picture Placeholder 2">
            <a:extLst>
              <a:ext uri="{FF2B5EF4-FFF2-40B4-BE49-F238E27FC236}">
                <a16:creationId xmlns:a16="http://schemas.microsoft.com/office/drawing/2014/main" id="{F668A5AE-13DD-4095-A18E-0037D52FA2B5}"/>
              </a:ext>
            </a:extLst>
          </p:cNvPr>
          <p:cNvSpPr>
            <a:spLocks noGrp="1"/>
          </p:cNvSpPr>
          <p:nvPr>
            <p:ph type="pic" sz="quarter" idx="14"/>
          </p:nvPr>
        </p:nvSpPr>
        <p:spPr>
          <a:xfrm>
            <a:off x="0" y="5191356"/>
            <a:ext cx="6094800" cy="1674000"/>
          </a:xfrm>
        </p:spPr>
        <p:txBody>
          <a:bodyPr/>
          <a:lstStyle/>
          <a:p>
            <a:endParaRPr lang="en-ID"/>
          </a:p>
        </p:txBody>
      </p:sp>
      <p:sp>
        <p:nvSpPr>
          <p:cNvPr id="12" name="Picture Placeholder 2">
            <a:extLst>
              <a:ext uri="{FF2B5EF4-FFF2-40B4-BE49-F238E27FC236}">
                <a16:creationId xmlns:a16="http://schemas.microsoft.com/office/drawing/2014/main" id="{30B1F20A-57E6-4880-A733-5C2C36151D4E}"/>
              </a:ext>
            </a:extLst>
          </p:cNvPr>
          <p:cNvSpPr>
            <a:spLocks noGrp="1"/>
          </p:cNvSpPr>
          <p:nvPr>
            <p:ph type="pic" sz="quarter" idx="15"/>
          </p:nvPr>
        </p:nvSpPr>
        <p:spPr>
          <a:xfrm>
            <a:off x="6097200" y="5191356"/>
            <a:ext cx="6094800" cy="1674000"/>
          </a:xfrm>
        </p:spPr>
        <p:txBody>
          <a:bodyPr/>
          <a:lstStyle/>
          <a:p>
            <a:endParaRPr lang="en-ID"/>
          </a:p>
        </p:txBody>
      </p:sp>
      <p:grpSp>
        <p:nvGrpSpPr>
          <p:cNvPr id="11" name="Group 10">
            <a:extLst>
              <a:ext uri="{FF2B5EF4-FFF2-40B4-BE49-F238E27FC236}">
                <a16:creationId xmlns:a16="http://schemas.microsoft.com/office/drawing/2014/main" id="{331B0B4F-DB2A-4C0C-B13B-6CF775C887B6}"/>
              </a:ext>
            </a:extLst>
          </p:cNvPr>
          <p:cNvGrpSpPr/>
          <p:nvPr userDrawn="1"/>
        </p:nvGrpSpPr>
        <p:grpSpPr>
          <a:xfrm>
            <a:off x="5628000" y="1599248"/>
            <a:ext cx="936000" cy="72000"/>
            <a:chOff x="4958080" y="2143760"/>
            <a:chExt cx="731520" cy="91440"/>
          </a:xfrm>
        </p:grpSpPr>
        <p:sp>
          <p:nvSpPr>
            <p:cNvPr id="13" name="Rectangle 12">
              <a:extLst>
                <a:ext uri="{FF2B5EF4-FFF2-40B4-BE49-F238E27FC236}">
                  <a16:creationId xmlns:a16="http://schemas.microsoft.com/office/drawing/2014/main" id="{8A30CD09-A125-4102-B746-7C3D30903EB3}"/>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angle 13">
              <a:extLst>
                <a:ext uri="{FF2B5EF4-FFF2-40B4-BE49-F238E27FC236}">
                  <a16:creationId xmlns:a16="http://schemas.microsoft.com/office/drawing/2014/main" id="{E3EBC6E2-C170-46AA-9788-C8DC0DF8A9AF}"/>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custDataLst>
      <p:tags r:id="rId1"/>
    </p:custDataLst>
    <p:extLst>
      <p:ext uri="{BB962C8B-B14F-4D97-AF65-F5344CB8AC3E}">
        <p14:creationId xmlns:p14="http://schemas.microsoft.com/office/powerpoint/2010/main" val="14181374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a:t>Click to edit Master title style</a:t>
            </a:r>
            <a:endParaRPr lang="en-ID"/>
          </a:p>
        </p:txBody>
      </p:sp>
      <p:sp>
        <p:nvSpPr>
          <p:cNvPr id="9"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grpSp>
        <p:nvGrpSpPr>
          <p:cNvPr id="7" name="Group 6">
            <a:extLst>
              <a:ext uri="{FF2B5EF4-FFF2-40B4-BE49-F238E27FC236}">
                <a16:creationId xmlns:a16="http://schemas.microsoft.com/office/drawing/2014/main" id="{36C60043-7320-433B-B7A0-AA520C968C29}"/>
              </a:ext>
            </a:extLst>
          </p:cNvPr>
          <p:cNvGrpSpPr/>
          <p:nvPr userDrawn="1"/>
        </p:nvGrpSpPr>
        <p:grpSpPr>
          <a:xfrm>
            <a:off x="5628000" y="1599248"/>
            <a:ext cx="936000" cy="72000"/>
            <a:chOff x="4958080" y="2143760"/>
            <a:chExt cx="731520" cy="91440"/>
          </a:xfrm>
        </p:grpSpPr>
        <p:sp>
          <p:nvSpPr>
            <p:cNvPr id="8" name="Rectangle 7">
              <a:extLst>
                <a:ext uri="{FF2B5EF4-FFF2-40B4-BE49-F238E27FC236}">
                  <a16:creationId xmlns:a16="http://schemas.microsoft.com/office/drawing/2014/main" id="{6E01F57C-16F1-4150-82FE-B3327A5ACABA}"/>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6DEFE1F8-7978-463E-A0D7-7B48513D224A}"/>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custDataLst>
      <p:tags r:id="rId1"/>
    </p:custDataLst>
    <p:extLst>
      <p:ext uri="{BB962C8B-B14F-4D97-AF65-F5344CB8AC3E}">
        <p14:creationId xmlns:p14="http://schemas.microsoft.com/office/powerpoint/2010/main" val="3109955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dirty="0"/>
              <a:t>Click to edit Master title style</a:t>
            </a:r>
            <a:endParaRPr lang="en-ID" dirty="0"/>
          </a:p>
        </p:txBody>
      </p:sp>
      <p:sp>
        <p:nvSpPr>
          <p:cNvPr id="9"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grpSp>
        <p:nvGrpSpPr>
          <p:cNvPr id="7" name="Group 6">
            <a:extLst>
              <a:ext uri="{FF2B5EF4-FFF2-40B4-BE49-F238E27FC236}">
                <a16:creationId xmlns:a16="http://schemas.microsoft.com/office/drawing/2014/main" id="{331B0B4F-DB2A-4C0C-B13B-6CF775C887B6}"/>
              </a:ext>
            </a:extLst>
          </p:cNvPr>
          <p:cNvGrpSpPr/>
          <p:nvPr userDrawn="1"/>
        </p:nvGrpSpPr>
        <p:grpSpPr>
          <a:xfrm>
            <a:off x="5628000" y="1599248"/>
            <a:ext cx="936000" cy="72000"/>
            <a:chOff x="4958080" y="2143760"/>
            <a:chExt cx="731520" cy="91440"/>
          </a:xfrm>
        </p:grpSpPr>
        <p:sp>
          <p:nvSpPr>
            <p:cNvPr id="13" name="Rectangle 12">
              <a:extLst>
                <a:ext uri="{FF2B5EF4-FFF2-40B4-BE49-F238E27FC236}">
                  <a16:creationId xmlns:a16="http://schemas.microsoft.com/office/drawing/2014/main" id="{8A30CD09-A125-4102-B746-7C3D30903EB3}"/>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angle 13">
              <a:extLst>
                <a:ext uri="{FF2B5EF4-FFF2-40B4-BE49-F238E27FC236}">
                  <a16:creationId xmlns:a16="http://schemas.microsoft.com/office/drawing/2014/main" id="{E3EBC6E2-C170-46AA-9788-C8DC0DF8A9AF}"/>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custDataLst>
      <p:tags r:id="rId1"/>
    </p:custDataLst>
    <p:extLst>
      <p:ext uri="{BB962C8B-B14F-4D97-AF65-F5344CB8AC3E}">
        <p14:creationId xmlns:p14="http://schemas.microsoft.com/office/powerpoint/2010/main" val="33638245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dirty="0"/>
              <a:t>Click to edit Master title style</a:t>
            </a:r>
            <a:endParaRPr lang="en-ID" dirty="0"/>
          </a:p>
        </p:txBody>
      </p:sp>
      <p:sp>
        <p:nvSpPr>
          <p:cNvPr id="7"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grpSp>
        <p:nvGrpSpPr>
          <p:cNvPr id="11" name="Group 10">
            <a:extLst>
              <a:ext uri="{FF2B5EF4-FFF2-40B4-BE49-F238E27FC236}">
                <a16:creationId xmlns:a16="http://schemas.microsoft.com/office/drawing/2014/main" id="{331B0B4F-DB2A-4C0C-B13B-6CF775C887B6}"/>
              </a:ext>
            </a:extLst>
          </p:cNvPr>
          <p:cNvGrpSpPr/>
          <p:nvPr userDrawn="1"/>
        </p:nvGrpSpPr>
        <p:grpSpPr>
          <a:xfrm>
            <a:off x="5628000" y="1599248"/>
            <a:ext cx="936000" cy="72000"/>
            <a:chOff x="4958080" y="2143760"/>
            <a:chExt cx="731520" cy="91440"/>
          </a:xfrm>
        </p:grpSpPr>
        <p:sp>
          <p:nvSpPr>
            <p:cNvPr id="12" name="Rectangle 11">
              <a:extLst>
                <a:ext uri="{FF2B5EF4-FFF2-40B4-BE49-F238E27FC236}">
                  <a16:creationId xmlns:a16="http://schemas.microsoft.com/office/drawing/2014/main" id="{8A30CD09-A125-4102-B746-7C3D30903EB3}"/>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12">
              <a:extLst>
                <a:ext uri="{FF2B5EF4-FFF2-40B4-BE49-F238E27FC236}">
                  <a16:creationId xmlns:a16="http://schemas.microsoft.com/office/drawing/2014/main" id="{E3EBC6E2-C170-46AA-9788-C8DC0DF8A9AF}"/>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custDataLst>
      <p:tags r:id="rId1"/>
    </p:custDataLst>
    <p:extLst>
      <p:ext uri="{BB962C8B-B14F-4D97-AF65-F5344CB8AC3E}">
        <p14:creationId xmlns:p14="http://schemas.microsoft.com/office/powerpoint/2010/main" val="31771295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CCB349E-3D29-4505-AAF6-805ED337BD36}"/>
              </a:ext>
            </a:extLst>
          </p:cNvPr>
          <p:cNvSpPr>
            <a:spLocks noGrp="1"/>
          </p:cNvSpPr>
          <p:nvPr>
            <p:ph type="pic" sz="quarter" idx="16"/>
          </p:nvPr>
        </p:nvSpPr>
        <p:spPr>
          <a:xfrm>
            <a:off x="0" y="0"/>
            <a:ext cx="12192000" cy="6858000"/>
          </a:xfrm>
        </p:spPr>
        <p:txBody>
          <a:bodyPr/>
          <a:lstStyle/>
          <a:p>
            <a:endParaRPr lang="en-ID"/>
          </a:p>
        </p:txBody>
      </p:sp>
      <p:sp>
        <p:nvSpPr>
          <p:cNvPr id="6" name="Title 1">
            <a:extLst>
              <a:ext uri="{FF2B5EF4-FFF2-40B4-BE49-F238E27FC236}">
                <a16:creationId xmlns:a16="http://schemas.microsoft.com/office/drawing/2014/main" id="{28982D81-37CF-4BF5-9277-EF0F0CD45CAD}"/>
              </a:ext>
            </a:extLst>
          </p:cNvPr>
          <p:cNvSpPr>
            <a:spLocks noGrp="1"/>
          </p:cNvSpPr>
          <p:nvPr>
            <p:ph type="title"/>
          </p:nvPr>
        </p:nvSpPr>
        <p:spPr>
          <a:xfrm>
            <a:off x="838200" y="1373777"/>
            <a:ext cx="10515600" cy="1111568"/>
          </a:xfrm>
        </p:spPr>
        <p:txBody>
          <a:bodyPr/>
          <a:lstStyle>
            <a:lvl1pPr algn="l">
              <a:defRPr b="1">
                <a:solidFill>
                  <a:schemeClr val="bg2"/>
                </a:solidFill>
              </a:defRPr>
            </a:lvl1pPr>
          </a:lstStyle>
          <a:p>
            <a:r>
              <a:rPr lang="en-US" dirty="0"/>
              <a:t>Click to edit Master title style</a:t>
            </a:r>
            <a:endParaRPr lang="en-ID" dirty="0"/>
          </a:p>
        </p:txBody>
      </p:sp>
      <p:sp>
        <p:nvSpPr>
          <p:cNvPr id="7"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1190420"/>
            <a:ext cx="10515600" cy="366713"/>
          </a:xfrm>
        </p:spPr>
        <p:txBody>
          <a:bodyPr anchor="ctr">
            <a:noAutofit/>
          </a:bodyPr>
          <a:lstStyle>
            <a:lvl1pPr marL="0" indent="0" algn="l">
              <a:buNone/>
              <a:defRPr sz="1400" b="1">
                <a:solidFill>
                  <a:schemeClr val="accent1"/>
                </a:solidFill>
              </a:defRPr>
            </a:lvl1pPr>
          </a:lstStyle>
          <a:p>
            <a:pPr lvl="0"/>
            <a:r>
              <a:rPr lang="en-US" dirty="0"/>
              <a:t>Edit Master text styles</a:t>
            </a:r>
            <a:endParaRPr lang="en-ID" dirty="0"/>
          </a:p>
        </p:txBody>
      </p:sp>
      <p:sp>
        <p:nvSpPr>
          <p:cNvPr id="13" name="Picture Placeholder 11"/>
          <p:cNvSpPr>
            <a:spLocks noGrp="1"/>
          </p:cNvSpPr>
          <p:nvPr>
            <p:ph type="pic" sz="quarter" idx="15"/>
          </p:nvPr>
        </p:nvSpPr>
        <p:spPr>
          <a:xfrm>
            <a:off x="6597569" y="280686"/>
            <a:ext cx="5316637" cy="6296628"/>
          </a:xfrm>
        </p:spPr>
        <p:txBody>
          <a:bodyPr/>
          <a:lstStyle/>
          <a:p>
            <a:endParaRPr lang="en-US"/>
          </a:p>
        </p:txBody>
      </p:sp>
    </p:spTree>
    <p:custDataLst>
      <p:tags r:id="rId1"/>
    </p:custDataLst>
    <p:extLst>
      <p:ext uri="{BB962C8B-B14F-4D97-AF65-F5344CB8AC3E}">
        <p14:creationId xmlns:p14="http://schemas.microsoft.com/office/powerpoint/2010/main" val="1444993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a:t>Click to edit Master title style</a:t>
            </a:r>
            <a:endParaRPr lang="en-ID"/>
          </a:p>
        </p:txBody>
      </p:sp>
      <p:sp>
        <p:nvSpPr>
          <p:cNvPr id="9"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grpSp>
        <p:nvGrpSpPr>
          <p:cNvPr id="12" name="Group 11">
            <a:extLst>
              <a:ext uri="{FF2B5EF4-FFF2-40B4-BE49-F238E27FC236}">
                <a16:creationId xmlns:a16="http://schemas.microsoft.com/office/drawing/2014/main" id="{331B0B4F-DB2A-4C0C-B13B-6CF775C887B6}"/>
              </a:ext>
            </a:extLst>
          </p:cNvPr>
          <p:cNvGrpSpPr/>
          <p:nvPr userDrawn="1"/>
        </p:nvGrpSpPr>
        <p:grpSpPr>
          <a:xfrm>
            <a:off x="5628000" y="1599248"/>
            <a:ext cx="936000" cy="72000"/>
            <a:chOff x="4958080" y="2143760"/>
            <a:chExt cx="731520" cy="91440"/>
          </a:xfrm>
        </p:grpSpPr>
        <p:sp>
          <p:nvSpPr>
            <p:cNvPr id="10" name="Rectangle 9">
              <a:extLst>
                <a:ext uri="{FF2B5EF4-FFF2-40B4-BE49-F238E27FC236}">
                  <a16:creationId xmlns:a16="http://schemas.microsoft.com/office/drawing/2014/main" id="{8A30CD09-A125-4102-B746-7C3D30903EB3}"/>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1" name="Rectangle 10">
              <a:extLst>
                <a:ext uri="{FF2B5EF4-FFF2-40B4-BE49-F238E27FC236}">
                  <a16:creationId xmlns:a16="http://schemas.microsoft.com/office/drawing/2014/main" id="{E3EBC6E2-C170-46AA-9788-C8DC0DF8A9AF}"/>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4" name="Picture Placeholder 3">
            <a:extLst>
              <a:ext uri="{FF2B5EF4-FFF2-40B4-BE49-F238E27FC236}">
                <a16:creationId xmlns:a16="http://schemas.microsoft.com/office/drawing/2014/main" id="{29242039-F5C8-4C10-8C25-5E8460B59909}"/>
              </a:ext>
            </a:extLst>
          </p:cNvPr>
          <p:cNvSpPr>
            <a:spLocks noGrp="1"/>
          </p:cNvSpPr>
          <p:nvPr>
            <p:ph type="pic" sz="quarter" idx="14"/>
          </p:nvPr>
        </p:nvSpPr>
        <p:spPr>
          <a:xfrm>
            <a:off x="0" y="0"/>
            <a:ext cx="12192000" cy="6858000"/>
          </a:xfrm>
        </p:spPr>
        <p:txBody>
          <a:bodyPr/>
          <a:lstStyle/>
          <a:p>
            <a:endParaRPr lang="en-ID"/>
          </a:p>
        </p:txBody>
      </p:sp>
    </p:spTree>
    <p:custDataLst>
      <p:tags r:id="rId1"/>
    </p:custDataLst>
    <p:extLst>
      <p:ext uri="{BB962C8B-B14F-4D97-AF65-F5344CB8AC3E}">
        <p14:creationId xmlns:p14="http://schemas.microsoft.com/office/powerpoint/2010/main" val="3853223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a:t>Click to edit Master title style</a:t>
            </a:r>
            <a:endParaRPr lang="en-ID"/>
          </a:p>
        </p:txBody>
      </p:sp>
      <p:sp>
        <p:nvSpPr>
          <p:cNvPr id="9" name="Text Placeholder 8">
            <a:extLst>
              <a:ext uri="{FF2B5EF4-FFF2-40B4-BE49-F238E27FC236}">
                <a16:creationId xmlns:a16="http://schemas.microsoft.com/office/drawing/2014/main" id="{7494DBE7-1E91-49C0-9B69-16CD85103F2A}"/>
              </a:ext>
            </a:extLst>
          </p:cNvPr>
          <p:cNvSpPr>
            <a:spLocks noGrp="1"/>
          </p:cNvSpPr>
          <p:nvPr>
            <p:ph type="body" sz="quarter" idx="13" hasCustomPrompt="1"/>
          </p:nvPr>
        </p:nvSpPr>
        <p:spPr>
          <a:xfrm>
            <a:off x="838200" y="395763"/>
            <a:ext cx="10515600" cy="366713"/>
          </a:xfrm>
        </p:spPr>
        <p:txBody>
          <a:bodyPr anchor="ctr">
            <a:noAutofit/>
          </a:bodyPr>
          <a:lstStyle>
            <a:lvl1pPr marL="0" indent="0" algn="ctr">
              <a:buNone/>
              <a:defRPr sz="1400" b="1">
                <a:solidFill>
                  <a:schemeClr val="accent1"/>
                </a:solidFill>
              </a:defRPr>
            </a:lvl1pPr>
          </a:lstStyle>
          <a:p>
            <a:r>
              <a:rPr lang="en-ID" dirty="0"/>
              <a:t>Working Together for Youth in West Virginia</a:t>
            </a:r>
          </a:p>
        </p:txBody>
      </p:sp>
      <p:sp>
        <p:nvSpPr>
          <p:cNvPr id="27" name="Picture Placeholder 3"/>
          <p:cNvSpPr>
            <a:spLocks noGrp="1"/>
          </p:cNvSpPr>
          <p:nvPr>
            <p:ph type="pic" sz="quarter" idx="15"/>
          </p:nvPr>
        </p:nvSpPr>
        <p:spPr>
          <a:xfrm>
            <a:off x="0" y="3729853"/>
            <a:ext cx="3292929" cy="3118759"/>
          </a:xfrm>
        </p:spPr>
        <p:txBody>
          <a:bodyPr/>
          <a:lstStyle/>
          <a:p>
            <a:endParaRPr lang="en-US"/>
          </a:p>
        </p:txBody>
      </p:sp>
      <p:sp>
        <p:nvSpPr>
          <p:cNvPr id="31" name="Picture Placeholder 3"/>
          <p:cNvSpPr>
            <a:spLocks noGrp="1"/>
          </p:cNvSpPr>
          <p:nvPr>
            <p:ph type="pic" sz="quarter" idx="16"/>
          </p:nvPr>
        </p:nvSpPr>
        <p:spPr>
          <a:xfrm>
            <a:off x="3454400" y="3729852"/>
            <a:ext cx="5283200" cy="3118759"/>
          </a:xfrm>
        </p:spPr>
        <p:txBody>
          <a:bodyPr/>
          <a:lstStyle/>
          <a:p>
            <a:endParaRPr lang="en-US"/>
          </a:p>
        </p:txBody>
      </p:sp>
      <p:sp>
        <p:nvSpPr>
          <p:cNvPr id="32" name="Picture Placeholder 3"/>
          <p:cNvSpPr>
            <a:spLocks noGrp="1"/>
          </p:cNvSpPr>
          <p:nvPr>
            <p:ph type="pic" sz="quarter" idx="17"/>
          </p:nvPr>
        </p:nvSpPr>
        <p:spPr>
          <a:xfrm>
            <a:off x="8899071" y="3729853"/>
            <a:ext cx="3292929" cy="3118759"/>
          </a:xfrm>
        </p:spPr>
        <p:txBody>
          <a:bodyPr/>
          <a:lstStyle/>
          <a:p>
            <a:endParaRPr lang="en-US"/>
          </a:p>
        </p:txBody>
      </p:sp>
      <p:grpSp>
        <p:nvGrpSpPr>
          <p:cNvPr id="13" name="Group 12">
            <a:extLst>
              <a:ext uri="{FF2B5EF4-FFF2-40B4-BE49-F238E27FC236}">
                <a16:creationId xmlns:a16="http://schemas.microsoft.com/office/drawing/2014/main" id="{9C1F1AB5-6059-49B1-BA20-229B50EAF4D7}"/>
              </a:ext>
            </a:extLst>
          </p:cNvPr>
          <p:cNvGrpSpPr/>
          <p:nvPr userDrawn="1"/>
        </p:nvGrpSpPr>
        <p:grpSpPr>
          <a:xfrm>
            <a:off x="5628000" y="1599248"/>
            <a:ext cx="936000" cy="72000"/>
            <a:chOff x="4958080" y="2143760"/>
            <a:chExt cx="731520" cy="91440"/>
          </a:xfrm>
        </p:grpSpPr>
        <p:sp>
          <p:nvSpPr>
            <p:cNvPr id="14" name="Rectangle 13">
              <a:extLst>
                <a:ext uri="{FF2B5EF4-FFF2-40B4-BE49-F238E27FC236}">
                  <a16:creationId xmlns:a16="http://schemas.microsoft.com/office/drawing/2014/main" id="{B9B6814E-9BB7-4918-9A25-8A98F4C8CE46}"/>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ectangle 14">
              <a:extLst>
                <a:ext uri="{FF2B5EF4-FFF2-40B4-BE49-F238E27FC236}">
                  <a16:creationId xmlns:a16="http://schemas.microsoft.com/office/drawing/2014/main" id="{E4EC2E6D-9AC8-49A5-B320-C01039E60C23}"/>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Tree>
    <p:custDataLst>
      <p:tags r:id="rId1"/>
    </p:custDataLst>
    <p:extLst>
      <p:ext uri="{BB962C8B-B14F-4D97-AF65-F5344CB8AC3E}">
        <p14:creationId xmlns:p14="http://schemas.microsoft.com/office/powerpoint/2010/main" val="3980747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1" y="1"/>
            <a:ext cx="12192000" cy="2930486"/>
          </a:xfrm>
        </p:spPr>
        <p:txBody>
          <a:bodyPr/>
          <a:lstStyle/>
          <a:p>
            <a:endParaRPr lang="en-US"/>
          </a:p>
        </p:txBody>
      </p:sp>
      <p:sp>
        <p:nvSpPr>
          <p:cNvPr id="6" name="Title 1">
            <a:extLst>
              <a:ext uri="{FF2B5EF4-FFF2-40B4-BE49-F238E27FC236}">
                <a16:creationId xmlns:a16="http://schemas.microsoft.com/office/drawing/2014/main" id="{28982D81-37CF-4BF5-9277-EF0F0CD45CAD}"/>
              </a:ext>
            </a:extLst>
          </p:cNvPr>
          <p:cNvSpPr>
            <a:spLocks noGrp="1"/>
          </p:cNvSpPr>
          <p:nvPr>
            <p:ph type="title"/>
          </p:nvPr>
        </p:nvSpPr>
        <p:spPr>
          <a:xfrm>
            <a:off x="838200" y="975726"/>
            <a:ext cx="10515600" cy="1111568"/>
          </a:xfrm>
        </p:spPr>
        <p:txBody>
          <a:bodyPr/>
          <a:lstStyle>
            <a:lvl1pPr algn="ctr">
              <a:defRPr b="1">
                <a:solidFill>
                  <a:schemeClr val="tx1"/>
                </a:solidFill>
              </a:defRPr>
            </a:lvl1pPr>
          </a:lstStyle>
          <a:p>
            <a:r>
              <a:rPr lang="en-US" dirty="0"/>
              <a:t>Click to edit Master title style</a:t>
            </a:r>
            <a:endParaRPr lang="en-ID" dirty="0"/>
          </a:p>
        </p:txBody>
      </p:sp>
      <p:sp>
        <p:nvSpPr>
          <p:cNvPr id="7"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792369"/>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spTree>
    <p:custDataLst>
      <p:tags r:id="rId1"/>
    </p:custDataLst>
    <p:extLst>
      <p:ext uri="{BB962C8B-B14F-4D97-AF65-F5344CB8AC3E}">
        <p14:creationId xmlns:p14="http://schemas.microsoft.com/office/powerpoint/2010/main" val="18605387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26257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 name="Picture Placeholder 2"/>
          <p:cNvSpPr>
            <a:spLocks noGrp="1"/>
          </p:cNvSpPr>
          <p:nvPr>
            <p:ph type="pic" sz="quarter" idx="14"/>
          </p:nvPr>
        </p:nvSpPr>
        <p:spPr>
          <a:xfrm>
            <a:off x="0" y="3927514"/>
            <a:ext cx="12192000" cy="2930486"/>
          </a:xfrm>
        </p:spPr>
        <p:txBody>
          <a:bodyPr/>
          <a:lstStyle/>
          <a:p>
            <a:endParaRPr lang="en-US"/>
          </a:p>
        </p:txBody>
      </p:sp>
    </p:spTree>
    <p:custDataLst>
      <p:tags r:id="rId1"/>
    </p:custDataLst>
    <p:extLst>
      <p:ext uri="{BB962C8B-B14F-4D97-AF65-F5344CB8AC3E}">
        <p14:creationId xmlns:p14="http://schemas.microsoft.com/office/powerpoint/2010/main" val="31159144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982D81-37CF-4BF5-9277-EF0F0CD45CAD}"/>
              </a:ext>
            </a:extLst>
          </p:cNvPr>
          <p:cNvSpPr>
            <a:spLocks noGrp="1"/>
          </p:cNvSpPr>
          <p:nvPr>
            <p:ph type="title"/>
          </p:nvPr>
        </p:nvSpPr>
        <p:spPr>
          <a:xfrm>
            <a:off x="838200" y="579120"/>
            <a:ext cx="10515600" cy="1111568"/>
          </a:xfrm>
        </p:spPr>
        <p:txBody>
          <a:bodyPr/>
          <a:lstStyle>
            <a:lvl1pPr algn="ctr">
              <a:defRPr b="1"/>
            </a:lvl1pPr>
          </a:lstStyle>
          <a:p>
            <a:r>
              <a:rPr lang="en-US"/>
              <a:t>Click to edit Master title style</a:t>
            </a:r>
            <a:endParaRPr lang="en-ID"/>
          </a:p>
        </p:txBody>
      </p:sp>
      <p:sp>
        <p:nvSpPr>
          <p:cNvPr id="7" name="Text Placeholder 8">
            <a:extLst>
              <a:ext uri="{FF2B5EF4-FFF2-40B4-BE49-F238E27FC236}">
                <a16:creationId xmlns:a16="http://schemas.microsoft.com/office/drawing/2014/main" id="{7494DBE7-1E91-49C0-9B69-16CD85103F2A}"/>
              </a:ext>
            </a:extLst>
          </p:cNvPr>
          <p:cNvSpPr>
            <a:spLocks noGrp="1"/>
          </p:cNvSpPr>
          <p:nvPr>
            <p:ph type="body" sz="quarter" idx="13"/>
          </p:nvPr>
        </p:nvSpPr>
        <p:spPr>
          <a:xfrm>
            <a:off x="838200" y="395763"/>
            <a:ext cx="10515600" cy="366713"/>
          </a:xfrm>
        </p:spPr>
        <p:txBody>
          <a:bodyPr anchor="ctr">
            <a:noAutofit/>
          </a:bodyPr>
          <a:lstStyle>
            <a:lvl1pPr marL="0" indent="0" algn="ctr">
              <a:buNone/>
              <a:defRPr sz="1400" b="1">
                <a:solidFill>
                  <a:schemeClr val="accent1"/>
                </a:solidFill>
              </a:defRPr>
            </a:lvl1pPr>
          </a:lstStyle>
          <a:p>
            <a:pPr lvl="0"/>
            <a:r>
              <a:rPr lang="en-US" dirty="0"/>
              <a:t>Edit Master text styles</a:t>
            </a:r>
            <a:endParaRPr lang="en-ID" dirty="0"/>
          </a:p>
        </p:txBody>
      </p:sp>
      <p:grpSp>
        <p:nvGrpSpPr>
          <p:cNvPr id="8" name="Group 7">
            <a:extLst>
              <a:ext uri="{FF2B5EF4-FFF2-40B4-BE49-F238E27FC236}">
                <a16:creationId xmlns:a16="http://schemas.microsoft.com/office/drawing/2014/main" id="{331B0B4F-DB2A-4C0C-B13B-6CF775C887B6}"/>
              </a:ext>
            </a:extLst>
          </p:cNvPr>
          <p:cNvGrpSpPr/>
          <p:nvPr userDrawn="1"/>
        </p:nvGrpSpPr>
        <p:grpSpPr>
          <a:xfrm>
            <a:off x="5628000" y="1599248"/>
            <a:ext cx="936000" cy="72000"/>
            <a:chOff x="4958080" y="2143760"/>
            <a:chExt cx="731520" cy="91440"/>
          </a:xfrm>
        </p:grpSpPr>
        <p:sp>
          <p:nvSpPr>
            <p:cNvPr id="9" name="Rectangle 8">
              <a:extLst>
                <a:ext uri="{FF2B5EF4-FFF2-40B4-BE49-F238E27FC236}">
                  <a16:creationId xmlns:a16="http://schemas.microsoft.com/office/drawing/2014/main" id="{8A30CD09-A125-4102-B746-7C3D30903EB3}"/>
                </a:ext>
              </a:extLst>
            </p:cNvPr>
            <p:cNvSpPr/>
            <p:nvPr userDrawn="1"/>
          </p:nvSpPr>
          <p:spPr>
            <a:xfrm>
              <a:off x="4958080" y="2143760"/>
              <a:ext cx="36576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 name="Rectangle 9">
              <a:extLst>
                <a:ext uri="{FF2B5EF4-FFF2-40B4-BE49-F238E27FC236}">
                  <a16:creationId xmlns:a16="http://schemas.microsoft.com/office/drawing/2014/main" id="{E3EBC6E2-C170-46AA-9788-C8DC0DF8A9AF}"/>
                </a:ext>
              </a:extLst>
            </p:cNvPr>
            <p:cNvSpPr/>
            <p:nvPr userDrawn="1"/>
          </p:nvSpPr>
          <p:spPr>
            <a:xfrm>
              <a:off x="5323840" y="2143760"/>
              <a:ext cx="36576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sp>
        <p:nvSpPr>
          <p:cNvPr id="11" name="Rectangle 10">
            <a:extLst>
              <a:ext uri="{FF2B5EF4-FFF2-40B4-BE49-F238E27FC236}">
                <a16:creationId xmlns:a16="http://schemas.microsoft.com/office/drawing/2014/main" id="{9FCA27F1-F400-4B2A-A347-4D1E99AB9DF8}"/>
              </a:ext>
            </a:extLst>
          </p:cNvPr>
          <p:cNvSpPr/>
          <p:nvPr userDrawn="1"/>
        </p:nvSpPr>
        <p:spPr>
          <a:xfrm>
            <a:off x="11599482" y="626766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Slide Number Placeholder 4"/>
          <p:cNvSpPr>
            <a:spLocks noGrp="1"/>
          </p:cNvSpPr>
          <p:nvPr>
            <p:ph type="sldNum" sz="quarter" idx="12"/>
          </p:nvPr>
        </p:nvSpPr>
        <p:spPr>
          <a:xfrm>
            <a:off x="11546527" y="6309599"/>
            <a:ext cx="471670" cy="281882"/>
          </a:xfrm>
        </p:spPr>
        <p:txBody>
          <a:bodyPr/>
          <a:lstStyle>
            <a:lvl1pPr algn="ctr">
              <a:defRPr sz="1200" b="1">
                <a:solidFill>
                  <a:schemeClr val="bg2"/>
                </a:solidFill>
                <a:latin typeface="+mn-lt"/>
              </a:defRPr>
            </a:lvl1pPr>
          </a:lstStyle>
          <a:p>
            <a:fld id="{763344D7-1D58-4969-B595-406141D72085}" type="slidenum">
              <a:rPr lang="en-ID" smtClean="0"/>
              <a:pPr/>
              <a:t>‹#›</a:t>
            </a:fld>
            <a:endParaRPr lang="en-ID"/>
          </a:p>
        </p:txBody>
      </p:sp>
    </p:spTree>
    <p:custDataLst>
      <p:tags r:id="rId1"/>
    </p:custDataLst>
    <p:extLst>
      <p:ext uri="{BB962C8B-B14F-4D97-AF65-F5344CB8AC3E}">
        <p14:creationId xmlns:p14="http://schemas.microsoft.com/office/powerpoint/2010/main" val="3682970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0D61E6-9F0F-4916-8B98-E59C798865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9A960D77-1E26-4D8E-B1D3-D74C79A06D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956DE6D1-5357-4CCF-BEDD-0D9C7C04FE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AB64C4-B59C-4ADA-87E4-99469EE3990B}" type="datetime1">
              <a:rPr lang="en-ID" smtClean="0"/>
              <a:t>29/09/2021</a:t>
            </a:fld>
            <a:endParaRPr lang="en-ID"/>
          </a:p>
        </p:txBody>
      </p:sp>
      <p:sp>
        <p:nvSpPr>
          <p:cNvPr id="5" name="Footer Placeholder 4">
            <a:extLst>
              <a:ext uri="{FF2B5EF4-FFF2-40B4-BE49-F238E27FC236}">
                <a16:creationId xmlns:a16="http://schemas.microsoft.com/office/drawing/2014/main" id="{B1A9F00A-982C-4448-B16C-E9C7D2CB79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177BF72F-66D8-4D4C-985F-60F86A1DFC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344D7-1D58-4969-B595-406141D72085}" type="slidenum">
              <a:rPr lang="en-ID" smtClean="0"/>
              <a:t>‹#›</a:t>
            </a:fld>
            <a:endParaRPr lang="en-ID"/>
          </a:p>
        </p:txBody>
      </p:sp>
    </p:spTree>
    <p:extLst>
      <p:ext uri="{BB962C8B-B14F-4D97-AF65-F5344CB8AC3E}">
        <p14:creationId xmlns:p14="http://schemas.microsoft.com/office/powerpoint/2010/main" val="2561735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70" r:id="rId4"/>
    <p:sldLayoutId id="2147483654" r:id="rId5"/>
    <p:sldLayoutId id="2147483655" r:id="rId6"/>
    <p:sldLayoutId id="2147483656" r:id="rId7"/>
    <p:sldLayoutId id="2147483658" r:id="rId8"/>
    <p:sldLayoutId id="2147483657" r:id="rId9"/>
    <p:sldLayoutId id="2147483660" r:id="rId10"/>
    <p:sldLayoutId id="2147483676" r:id="rId11"/>
    <p:sldLayoutId id="2147483659" r:id="rId12"/>
    <p:sldLayoutId id="2147483685" r:id="rId13"/>
    <p:sldLayoutId id="2147483661" r:id="rId14"/>
    <p:sldLayoutId id="2147483662" r:id="rId15"/>
    <p:sldLayoutId id="2147483664" r:id="rId16"/>
    <p:sldLayoutId id="2147483667" r:id="rId17"/>
    <p:sldLayoutId id="2147483665" r:id="rId18"/>
    <p:sldLayoutId id="2147483666" r:id="rId19"/>
    <p:sldLayoutId id="2147483668" r:id="rId20"/>
    <p:sldLayoutId id="2147483669" r:id="rId21"/>
    <p:sldLayoutId id="2147483671" r:id="rId22"/>
    <p:sldLayoutId id="2147483672" r:id="rId23"/>
    <p:sldLayoutId id="2147483683" r:id="rId24"/>
    <p:sldLayoutId id="2147483673" r:id="rId25"/>
    <p:sldLayoutId id="2147483677" r:id="rId26"/>
    <p:sldLayoutId id="2147483678" r:id="rId27"/>
    <p:sldLayoutId id="2147483679" r:id="rId28"/>
    <p:sldLayoutId id="2147483684" r:id="rId29"/>
    <p:sldLayoutId id="2147483680" r:id="rId30"/>
    <p:sldLayoutId id="2147483681" r:id="rId31"/>
    <p:sldLayoutId id="2147483682" r:id="rId32"/>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4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4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4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4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47.xml"/><Relationship Id="rId5" Type="http://schemas.openxmlformats.org/officeDocument/2006/relationships/image" Target="../media/image13.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48.xml"/><Relationship Id="rId5" Type="http://schemas.openxmlformats.org/officeDocument/2006/relationships/image" Target="../media/image13.png"/><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49.xml"/><Relationship Id="rId5" Type="http://schemas.openxmlformats.org/officeDocument/2006/relationships/image" Target="../media/image8.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50.xml"/><Relationship Id="rId5" Type="http://schemas.openxmlformats.org/officeDocument/2006/relationships/image" Target="../media/image8.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5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5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tags" Target="../tags/tag35.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53.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55.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xml"/><Relationship Id="rId1" Type="http://schemas.openxmlformats.org/officeDocument/2006/relationships/tags" Target="../tags/tag5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5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5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2.xml"/><Relationship Id="rId1" Type="http://schemas.openxmlformats.org/officeDocument/2006/relationships/tags" Target="../tags/tag60.xml"/><Relationship Id="rId5" Type="http://schemas.openxmlformats.org/officeDocument/2006/relationships/image" Target="../media/image6.jpeg"/><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2.xml"/><Relationship Id="rId1" Type="http://schemas.openxmlformats.org/officeDocument/2006/relationships/tags" Target="../tags/tag61.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6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2.xml"/><Relationship Id="rId1" Type="http://schemas.openxmlformats.org/officeDocument/2006/relationships/tags" Target="../tags/tag3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38.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3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0.xml"/><Relationship Id="rId5" Type="http://schemas.openxmlformats.org/officeDocument/2006/relationships/image" Target="../media/image8.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2.xml"/><Relationship Id="rId1" Type="http://schemas.openxmlformats.org/officeDocument/2006/relationships/tags" Target="../tags/tag4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2.xml"/><Relationship Id="rId1" Type="http://schemas.openxmlformats.org/officeDocument/2006/relationships/tags" Target="../tags/tag4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3768BE-9852-4C93-8C15-34FFE468121A}"/>
              </a:ext>
            </a:extLst>
          </p:cNvPr>
          <p:cNvSpPr/>
          <p:nvPr/>
        </p:nvSpPr>
        <p:spPr>
          <a:xfrm>
            <a:off x="5736000" y="4498182"/>
            <a:ext cx="720000" cy="5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a:extLst>
              <a:ext uri="{FF2B5EF4-FFF2-40B4-BE49-F238E27FC236}">
                <a16:creationId xmlns:a16="http://schemas.microsoft.com/office/drawing/2014/main" id="{2DB33007-B574-AC4D-AC38-42361448A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986" y="823216"/>
            <a:ext cx="8253539" cy="2641133"/>
          </a:xfrm>
          <a:prstGeom prst="rect">
            <a:avLst/>
          </a:prstGeom>
        </p:spPr>
      </p:pic>
      <p:sp>
        <p:nvSpPr>
          <p:cNvPr id="17" name="Rectangle 16">
            <a:extLst>
              <a:ext uri="{FF2B5EF4-FFF2-40B4-BE49-F238E27FC236}">
                <a16:creationId xmlns:a16="http://schemas.microsoft.com/office/drawing/2014/main" id="{7AB5D1CA-185F-C941-A342-87DB1CB4ADAC}"/>
              </a:ext>
            </a:extLst>
          </p:cNvPr>
          <p:cNvSpPr/>
          <p:nvPr/>
        </p:nvSpPr>
        <p:spPr>
          <a:xfrm>
            <a:off x="0" y="3815255"/>
            <a:ext cx="12192000" cy="3184635"/>
          </a:xfrm>
          <a:prstGeom prst="rect">
            <a:avLst/>
          </a:prstGeom>
          <a:solidFill>
            <a:srgbClr val="273550"/>
          </a:solidFill>
          <a:ln>
            <a:solidFill>
              <a:srgbClr val="283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A4657A8-6A4E-1344-9ED0-EC4DFA4472CC}"/>
              </a:ext>
            </a:extLst>
          </p:cNvPr>
          <p:cNvSpPr/>
          <p:nvPr/>
        </p:nvSpPr>
        <p:spPr>
          <a:xfrm>
            <a:off x="0" y="3815255"/>
            <a:ext cx="12192000" cy="126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6997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Teen Courts appealing?</a:t>
            </a:r>
          </a:p>
        </p:txBody>
      </p:sp>
      <p:sp>
        <p:nvSpPr>
          <p:cNvPr id="3" name="Text Placeholder 2"/>
          <p:cNvSpPr>
            <a:spLocks noGrp="1"/>
          </p:cNvSpPr>
          <p:nvPr>
            <p:ph type="body" sz="quarter" idx="13"/>
          </p:nvPr>
        </p:nvSpPr>
        <p:spPr/>
        <p:txBody>
          <a:bodyPr/>
          <a:lstStyle/>
          <a:p>
            <a:r>
              <a:rPr lang="en-ID" dirty="0"/>
              <a:t>Working Together for Youth in West Virginia</a:t>
            </a:r>
          </a:p>
        </p:txBody>
      </p:sp>
      <p:pic>
        <p:nvPicPr>
          <p:cNvPr id="7" name="Picture Placeholder 6"/>
          <p:cNvPicPr>
            <a:picLocks noGrp="1" noChangeAspect="1"/>
          </p:cNvPicPr>
          <p:nvPr>
            <p:ph type="pic" sz="quarter" idx="14"/>
          </p:nvPr>
        </p:nvPicPr>
        <p:blipFill rotWithShape="1">
          <a:blip r:embed="rId4" cstate="hqprint">
            <a:extLst>
              <a:ext uri="{28A0092B-C50C-407E-A947-70E740481C1C}">
                <a14:useLocalDpi xmlns:a14="http://schemas.microsoft.com/office/drawing/2010/main" val="0"/>
              </a:ext>
            </a:extLst>
          </a:blip>
          <a:srcRect l="-4834" r="-4406"/>
          <a:stretch/>
        </p:blipFill>
        <p:spPr>
          <a:xfrm>
            <a:off x="1102660" y="2216075"/>
            <a:ext cx="4056480" cy="3162748"/>
          </a:xfrm>
        </p:spPr>
      </p:pic>
      <p:sp>
        <p:nvSpPr>
          <p:cNvPr id="8" name="TextBox 7">
            <a:extLst>
              <a:ext uri="{FF2B5EF4-FFF2-40B4-BE49-F238E27FC236}">
                <a16:creationId xmlns:a16="http://schemas.microsoft.com/office/drawing/2014/main" id="{6353286F-0DF6-4E12-A85E-623DDA6FBC4D}"/>
              </a:ext>
            </a:extLst>
          </p:cNvPr>
          <p:cNvSpPr txBox="1"/>
          <p:nvPr/>
        </p:nvSpPr>
        <p:spPr>
          <a:xfrm>
            <a:off x="6623049" y="2388301"/>
            <a:ext cx="3725807" cy="461665"/>
          </a:xfrm>
          <a:prstGeom prst="rect">
            <a:avLst/>
          </a:prstGeom>
          <a:noFill/>
        </p:spPr>
        <p:txBody>
          <a:bodyPr wrap="square" rtlCol="0">
            <a:spAutoFit/>
          </a:bodyPr>
          <a:lstStyle/>
          <a:p>
            <a:r>
              <a:rPr lang="en-US" sz="2400" b="1" dirty="0">
                <a:latin typeface="+mj-lt"/>
              </a:rPr>
              <a:t>ACCOUNTABILITY</a:t>
            </a:r>
            <a:endParaRPr lang="en-US" sz="2400" b="1" dirty="0">
              <a:latin typeface="+mj-lt"/>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30C1EF62-DC5C-4B63-8B5C-2E5254D92A64}"/>
              </a:ext>
            </a:extLst>
          </p:cNvPr>
          <p:cNvSpPr/>
          <p:nvPr/>
        </p:nvSpPr>
        <p:spPr>
          <a:xfrm>
            <a:off x="6623049" y="2833475"/>
            <a:ext cx="4037719" cy="3276282"/>
          </a:xfrm>
          <a:prstGeom prst="rect">
            <a:avLst/>
          </a:prstGeom>
        </p:spPr>
        <p:txBody>
          <a:bodyPr wrap="square">
            <a:spAutoFit/>
          </a:bodyPr>
          <a:lstStyle/>
          <a:p>
            <a:pPr>
              <a:lnSpc>
                <a:spcPct val="150000"/>
              </a:lnSpc>
            </a:pPr>
            <a:r>
              <a:rPr lang="en-US" sz="2000" dirty="0"/>
              <a:t>Teen Courts may help to ensure that young offenders are held accountable for their illegal behavior, even when their offenses are relatively minor and would not likely result in sanctions from the traditional juvenile justice system.</a:t>
            </a:r>
          </a:p>
        </p:txBody>
      </p:sp>
      <p:sp>
        <p:nvSpPr>
          <p:cNvPr id="10" name="Oval 9"/>
          <p:cNvSpPr/>
          <p:nvPr/>
        </p:nvSpPr>
        <p:spPr>
          <a:xfrm>
            <a:off x="5893397" y="2479741"/>
            <a:ext cx="391886" cy="391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31107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Teen Courts appealing?</a:t>
            </a:r>
          </a:p>
        </p:txBody>
      </p:sp>
      <p:sp>
        <p:nvSpPr>
          <p:cNvPr id="3" name="Text Placeholder 2"/>
          <p:cNvSpPr>
            <a:spLocks noGrp="1"/>
          </p:cNvSpPr>
          <p:nvPr>
            <p:ph type="body" sz="quarter" idx="13"/>
          </p:nvPr>
        </p:nvSpPr>
        <p:spPr/>
        <p:txBody>
          <a:bodyPr/>
          <a:lstStyle/>
          <a:p>
            <a:r>
              <a:rPr lang="en-ID" dirty="0"/>
              <a:t>Working Together for Youth in West Virginia</a:t>
            </a:r>
          </a:p>
        </p:txBody>
      </p:sp>
      <p:pic>
        <p:nvPicPr>
          <p:cNvPr id="7" name="Picture Placeholder 6"/>
          <p:cNvPicPr>
            <a:picLocks noGrp="1" noChangeAspect="1"/>
          </p:cNvPicPr>
          <p:nvPr>
            <p:ph type="pic" sz="quarter" idx="14"/>
          </p:nvPr>
        </p:nvPicPr>
        <p:blipFill rotWithShape="1">
          <a:blip r:embed="rId4" cstate="hqprint">
            <a:extLst>
              <a:ext uri="{28A0092B-C50C-407E-A947-70E740481C1C}">
                <a14:useLocalDpi xmlns:a14="http://schemas.microsoft.com/office/drawing/2010/main" val="0"/>
              </a:ext>
            </a:extLst>
          </a:blip>
          <a:srcRect l="-4834" r="-4406"/>
          <a:stretch/>
        </p:blipFill>
        <p:spPr>
          <a:xfrm>
            <a:off x="1102660" y="2216075"/>
            <a:ext cx="4056480" cy="3162748"/>
          </a:xfrm>
        </p:spPr>
      </p:pic>
      <p:sp>
        <p:nvSpPr>
          <p:cNvPr id="8" name="TextBox 7">
            <a:extLst>
              <a:ext uri="{FF2B5EF4-FFF2-40B4-BE49-F238E27FC236}">
                <a16:creationId xmlns:a16="http://schemas.microsoft.com/office/drawing/2014/main" id="{6353286F-0DF6-4E12-A85E-623DDA6FBC4D}"/>
              </a:ext>
            </a:extLst>
          </p:cNvPr>
          <p:cNvSpPr txBox="1"/>
          <p:nvPr/>
        </p:nvSpPr>
        <p:spPr>
          <a:xfrm>
            <a:off x="6623049" y="2388301"/>
            <a:ext cx="3725807" cy="461665"/>
          </a:xfrm>
          <a:prstGeom prst="rect">
            <a:avLst/>
          </a:prstGeom>
          <a:noFill/>
        </p:spPr>
        <p:txBody>
          <a:bodyPr wrap="square" rtlCol="0">
            <a:spAutoFit/>
          </a:bodyPr>
          <a:lstStyle/>
          <a:p>
            <a:r>
              <a:rPr lang="en-US" sz="2400" b="1" dirty="0">
                <a:latin typeface="+mj-lt"/>
              </a:rPr>
              <a:t>TIMELINESS</a:t>
            </a:r>
            <a:endParaRPr lang="en-US" sz="2400" b="1" dirty="0">
              <a:latin typeface="+mj-lt"/>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30C1EF62-DC5C-4B63-8B5C-2E5254D92A64}"/>
              </a:ext>
            </a:extLst>
          </p:cNvPr>
          <p:cNvSpPr/>
          <p:nvPr/>
        </p:nvSpPr>
        <p:spPr>
          <a:xfrm>
            <a:off x="6623049" y="2833475"/>
            <a:ext cx="4408918" cy="3276282"/>
          </a:xfrm>
          <a:prstGeom prst="rect">
            <a:avLst/>
          </a:prstGeom>
        </p:spPr>
        <p:txBody>
          <a:bodyPr wrap="square">
            <a:spAutoFit/>
          </a:bodyPr>
          <a:lstStyle/>
          <a:p>
            <a:pPr>
              <a:lnSpc>
                <a:spcPct val="150000"/>
              </a:lnSpc>
            </a:pPr>
            <a:r>
              <a:rPr lang="en-US" sz="2000" dirty="0"/>
              <a:t>An effective Teen Court can move young offenders from arrest to sanctions within a matter of days rather than the months that may pass with traditional juvenile courts.  This rapid response may increase the positive impact of court sanctions, regardless of their severity.</a:t>
            </a:r>
          </a:p>
        </p:txBody>
      </p:sp>
      <p:sp>
        <p:nvSpPr>
          <p:cNvPr id="10" name="Oval 9"/>
          <p:cNvSpPr/>
          <p:nvPr/>
        </p:nvSpPr>
        <p:spPr>
          <a:xfrm>
            <a:off x="5893397" y="2479741"/>
            <a:ext cx="391886" cy="391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7443008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Teen Courts appealing?</a:t>
            </a:r>
          </a:p>
        </p:txBody>
      </p:sp>
      <p:sp>
        <p:nvSpPr>
          <p:cNvPr id="3" name="Text Placeholder 2"/>
          <p:cNvSpPr>
            <a:spLocks noGrp="1"/>
          </p:cNvSpPr>
          <p:nvPr>
            <p:ph type="body" sz="quarter" idx="13"/>
          </p:nvPr>
        </p:nvSpPr>
        <p:spPr/>
        <p:txBody>
          <a:bodyPr/>
          <a:lstStyle/>
          <a:p>
            <a:r>
              <a:rPr lang="en-ID" dirty="0"/>
              <a:t>Working Together for Youth in West Virginia</a:t>
            </a:r>
          </a:p>
        </p:txBody>
      </p:sp>
      <p:pic>
        <p:nvPicPr>
          <p:cNvPr id="7" name="Picture Placeholder 6"/>
          <p:cNvPicPr>
            <a:picLocks noGrp="1" noChangeAspect="1"/>
          </p:cNvPicPr>
          <p:nvPr>
            <p:ph type="pic" sz="quarter" idx="14"/>
          </p:nvPr>
        </p:nvPicPr>
        <p:blipFill rotWithShape="1">
          <a:blip r:embed="rId4" cstate="hqprint">
            <a:extLst>
              <a:ext uri="{28A0092B-C50C-407E-A947-70E740481C1C}">
                <a14:useLocalDpi xmlns:a14="http://schemas.microsoft.com/office/drawing/2010/main" val="0"/>
              </a:ext>
            </a:extLst>
          </a:blip>
          <a:srcRect l="-4834" r="-4406"/>
          <a:stretch/>
        </p:blipFill>
        <p:spPr>
          <a:xfrm>
            <a:off x="1102660" y="2216075"/>
            <a:ext cx="4056480" cy="3162748"/>
          </a:xfrm>
        </p:spPr>
      </p:pic>
      <p:sp>
        <p:nvSpPr>
          <p:cNvPr id="8" name="TextBox 7">
            <a:extLst>
              <a:ext uri="{FF2B5EF4-FFF2-40B4-BE49-F238E27FC236}">
                <a16:creationId xmlns:a16="http://schemas.microsoft.com/office/drawing/2014/main" id="{6353286F-0DF6-4E12-A85E-623DDA6FBC4D}"/>
              </a:ext>
            </a:extLst>
          </p:cNvPr>
          <p:cNvSpPr txBox="1"/>
          <p:nvPr/>
        </p:nvSpPr>
        <p:spPr>
          <a:xfrm>
            <a:off x="6623049" y="2388301"/>
            <a:ext cx="3725807" cy="461665"/>
          </a:xfrm>
          <a:prstGeom prst="rect">
            <a:avLst/>
          </a:prstGeom>
          <a:noFill/>
        </p:spPr>
        <p:txBody>
          <a:bodyPr wrap="square" rtlCol="0">
            <a:spAutoFit/>
          </a:bodyPr>
          <a:lstStyle/>
          <a:p>
            <a:r>
              <a:rPr lang="en-US" sz="2400" b="1" dirty="0">
                <a:latin typeface="+mj-lt"/>
              </a:rPr>
              <a:t>COST SAVINGS</a:t>
            </a:r>
            <a:endParaRPr lang="en-US" sz="2400" b="1" dirty="0">
              <a:latin typeface="+mj-lt"/>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30C1EF62-DC5C-4B63-8B5C-2E5254D92A64}"/>
              </a:ext>
            </a:extLst>
          </p:cNvPr>
          <p:cNvSpPr/>
          <p:nvPr/>
        </p:nvSpPr>
        <p:spPr>
          <a:xfrm>
            <a:off x="6623049" y="2833475"/>
            <a:ext cx="4037719" cy="2814617"/>
          </a:xfrm>
          <a:prstGeom prst="rect">
            <a:avLst/>
          </a:prstGeom>
        </p:spPr>
        <p:txBody>
          <a:bodyPr wrap="square">
            <a:spAutoFit/>
          </a:bodyPr>
          <a:lstStyle/>
          <a:p>
            <a:pPr>
              <a:lnSpc>
                <a:spcPct val="150000"/>
              </a:lnSpc>
            </a:pPr>
            <a:r>
              <a:rPr lang="en-US" sz="2000" dirty="0"/>
              <a:t>Teen Courts usually depend heavily on youth and adult volunteers.  If manages properly, they may handle a substantial number of offenders at relatively little cost  to the community. </a:t>
            </a:r>
          </a:p>
        </p:txBody>
      </p:sp>
      <p:sp>
        <p:nvSpPr>
          <p:cNvPr id="10" name="Oval 9"/>
          <p:cNvSpPr/>
          <p:nvPr/>
        </p:nvSpPr>
        <p:spPr>
          <a:xfrm>
            <a:off x="5893397" y="2479741"/>
            <a:ext cx="391886" cy="391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09852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Teen Courts appealing?</a:t>
            </a:r>
          </a:p>
        </p:txBody>
      </p:sp>
      <p:sp>
        <p:nvSpPr>
          <p:cNvPr id="3" name="Text Placeholder 2"/>
          <p:cNvSpPr>
            <a:spLocks noGrp="1"/>
          </p:cNvSpPr>
          <p:nvPr>
            <p:ph type="body" sz="quarter" idx="13"/>
          </p:nvPr>
        </p:nvSpPr>
        <p:spPr/>
        <p:txBody>
          <a:bodyPr/>
          <a:lstStyle/>
          <a:p>
            <a:r>
              <a:rPr lang="en-ID" dirty="0"/>
              <a:t>Working Together for Youth in West Virginia</a:t>
            </a:r>
          </a:p>
        </p:txBody>
      </p:sp>
      <p:pic>
        <p:nvPicPr>
          <p:cNvPr id="7" name="Picture Placeholder 6"/>
          <p:cNvPicPr>
            <a:picLocks noGrp="1" noChangeAspect="1"/>
          </p:cNvPicPr>
          <p:nvPr>
            <p:ph type="pic" sz="quarter" idx="14"/>
          </p:nvPr>
        </p:nvPicPr>
        <p:blipFill rotWithShape="1">
          <a:blip r:embed="rId4" cstate="hqprint">
            <a:extLst>
              <a:ext uri="{28A0092B-C50C-407E-A947-70E740481C1C}">
                <a14:useLocalDpi xmlns:a14="http://schemas.microsoft.com/office/drawing/2010/main" val="0"/>
              </a:ext>
            </a:extLst>
          </a:blip>
          <a:srcRect l="-4834" r="-4406"/>
          <a:stretch/>
        </p:blipFill>
        <p:spPr>
          <a:xfrm>
            <a:off x="1102660" y="2216075"/>
            <a:ext cx="4056480" cy="3162748"/>
          </a:xfrm>
        </p:spPr>
      </p:pic>
      <p:sp>
        <p:nvSpPr>
          <p:cNvPr id="8" name="TextBox 7">
            <a:extLst>
              <a:ext uri="{FF2B5EF4-FFF2-40B4-BE49-F238E27FC236}">
                <a16:creationId xmlns:a16="http://schemas.microsoft.com/office/drawing/2014/main" id="{6353286F-0DF6-4E12-A85E-623DDA6FBC4D}"/>
              </a:ext>
            </a:extLst>
          </p:cNvPr>
          <p:cNvSpPr txBox="1"/>
          <p:nvPr/>
        </p:nvSpPr>
        <p:spPr>
          <a:xfrm>
            <a:off x="6623049" y="2388301"/>
            <a:ext cx="3725807" cy="461665"/>
          </a:xfrm>
          <a:prstGeom prst="rect">
            <a:avLst/>
          </a:prstGeom>
          <a:noFill/>
        </p:spPr>
        <p:txBody>
          <a:bodyPr wrap="square" rtlCol="0">
            <a:spAutoFit/>
          </a:bodyPr>
          <a:lstStyle/>
          <a:p>
            <a:r>
              <a:rPr lang="en-US" sz="2400" b="1" dirty="0">
                <a:latin typeface="+mj-lt"/>
              </a:rPr>
              <a:t>COMMUNITY COHESION</a:t>
            </a:r>
            <a:endParaRPr lang="en-US" sz="2400" b="1" dirty="0">
              <a:latin typeface="+mj-lt"/>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30C1EF62-DC5C-4B63-8B5C-2E5254D92A64}"/>
              </a:ext>
            </a:extLst>
          </p:cNvPr>
          <p:cNvSpPr/>
          <p:nvPr/>
        </p:nvSpPr>
        <p:spPr>
          <a:xfrm>
            <a:off x="6623049" y="2833475"/>
            <a:ext cx="4785436" cy="3276282"/>
          </a:xfrm>
          <a:prstGeom prst="rect">
            <a:avLst/>
          </a:prstGeom>
        </p:spPr>
        <p:txBody>
          <a:bodyPr wrap="square">
            <a:spAutoFit/>
          </a:bodyPr>
          <a:lstStyle/>
          <a:p>
            <a:pPr>
              <a:lnSpc>
                <a:spcPct val="150000"/>
              </a:lnSpc>
            </a:pPr>
            <a:r>
              <a:rPr lang="en-US" sz="2000" dirty="0"/>
              <a:t>A well structured and expensive Teen Court program may affect the entire community by increasing public appreciation of the legal system, enhancing community-court relationships, encouraging greater respect for the law among youth, and promoting volunteerism among both adults and youth.</a:t>
            </a:r>
          </a:p>
        </p:txBody>
      </p:sp>
      <p:sp>
        <p:nvSpPr>
          <p:cNvPr id="10" name="Oval 9"/>
          <p:cNvSpPr/>
          <p:nvPr/>
        </p:nvSpPr>
        <p:spPr>
          <a:xfrm>
            <a:off x="5893397" y="2479741"/>
            <a:ext cx="391886" cy="391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710902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States with Teen Court Programs</a:t>
            </a:r>
          </a:p>
        </p:txBody>
      </p:sp>
      <p:sp>
        <p:nvSpPr>
          <p:cNvPr id="3" name="Text Placeholder 2"/>
          <p:cNvSpPr>
            <a:spLocks noGrp="1"/>
          </p:cNvSpPr>
          <p:nvPr>
            <p:ph type="body" sz="quarter" idx="13"/>
          </p:nvPr>
        </p:nvSpPr>
        <p:spPr/>
        <p:txBody>
          <a:bodyPr/>
          <a:lstStyle/>
          <a:p>
            <a:r>
              <a:rPr lang="en-ID" dirty="0"/>
              <a:t>Working Together for Youth in West Virginia</a:t>
            </a: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972677" y="1874045"/>
            <a:ext cx="7263205" cy="4357923"/>
          </a:xfrm>
          <a:prstGeom prst="rect">
            <a:avLst/>
          </a:prstGeom>
        </p:spPr>
      </p:pic>
      <p:pic>
        <p:nvPicPr>
          <p:cNvPr id="6" name="Picture Placeholder 6"/>
          <p:cNvPicPr>
            <a:picLocks noGrp="1" noChangeAspect="1"/>
          </p:cNvPicPr>
          <p:nvPr>
            <p:ph type="pic" sz="quarter" idx="14"/>
          </p:nvPr>
        </p:nvPicPr>
        <p:blipFill rotWithShape="1">
          <a:blip r:embed="rId5" cstate="hqprint">
            <a:extLst>
              <a:ext uri="{28A0092B-C50C-407E-A947-70E740481C1C}">
                <a14:useLocalDpi xmlns:a14="http://schemas.microsoft.com/office/drawing/2010/main" val="0"/>
              </a:ext>
            </a:extLst>
          </a:blip>
          <a:srcRect l="-4834" r="-4406"/>
          <a:stretch/>
        </p:blipFill>
        <p:spPr>
          <a:xfrm>
            <a:off x="9235882" y="2212042"/>
            <a:ext cx="2043762" cy="1593476"/>
          </a:xfrm>
        </p:spPr>
      </p:pic>
      <p:cxnSp>
        <p:nvCxnSpPr>
          <p:cNvPr id="7" name="Straight Connector 6"/>
          <p:cNvCxnSpPr/>
          <p:nvPr/>
        </p:nvCxnSpPr>
        <p:spPr>
          <a:xfrm flipV="1">
            <a:off x="7859801" y="3334871"/>
            <a:ext cx="1949823" cy="551329"/>
          </a:xfrm>
          <a:prstGeom prst="line">
            <a:avLst/>
          </a:prstGeom>
        </p:spPr>
        <p:style>
          <a:lnRef idx="2">
            <a:schemeClr val="accent2"/>
          </a:lnRef>
          <a:fillRef idx="0">
            <a:schemeClr val="accent2"/>
          </a:fillRef>
          <a:effectRef idx="1">
            <a:schemeClr val="accent2"/>
          </a:effectRef>
          <a:fontRef idx="minor">
            <a:schemeClr val="tx1"/>
          </a:fontRef>
        </p:style>
      </p:cxnSp>
    </p:spTree>
    <p:custDataLst>
      <p:tags r:id="rId1"/>
    </p:custDataLst>
    <p:extLst>
      <p:ext uri="{BB962C8B-B14F-4D97-AF65-F5344CB8AC3E}">
        <p14:creationId xmlns:p14="http://schemas.microsoft.com/office/powerpoint/2010/main" val="3289331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administers Teen Courts?</a:t>
            </a:r>
          </a:p>
        </p:txBody>
      </p:sp>
      <p:sp>
        <p:nvSpPr>
          <p:cNvPr id="3" name="Text Placeholder 2"/>
          <p:cNvSpPr>
            <a:spLocks noGrp="1"/>
          </p:cNvSpPr>
          <p:nvPr>
            <p:ph type="body" sz="quarter" idx="13"/>
          </p:nvPr>
        </p:nvSpPr>
        <p:spPr/>
        <p:txBody>
          <a:bodyPr/>
          <a:lstStyle/>
          <a:p>
            <a:r>
              <a:rPr lang="en-ID" dirty="0"/>
              <a:t>Working Together for Youth in West Virginia</a:t>
            </a:r>
          </a:p>
        </p:txBody>
      </p:sp>
      <p:graphicFrame>
        <p:nvGraphicFramePr>
          <p:cNvPr id="7" name="Chart 6"/>
          <p:cNvGraphicFramePr/>
          <p:nvPr>
            <p:extLst>
              <p:ext uri="{D42A27DB-BD31-4B8C-83A1-F6EECF244321}">
                <p14:modId xmlns:p14="http://schemas.microsoft.com/office/powerpoint/2010/main" val="2943405933"/>
              </p:ext>
            </p:extLst>
          </p:nvPr>
        </p:nvGraphicFramePr>
        <p:xfrm>
          <a:off x="2861534" y="1776749"/>
          <a:ext cx="6583680" cy="481231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Placeholder 6"/>
          <p:cNvPicPr>
            <a:picLocks noGrp="1" noChangeAspect="1"/>
          </p:cNvPicPr>
          <p:nvPr>
            <p:ph type="pic" sz="quarter" idx="14"/>
          </p:nvPr>
        </p:nvPicPr>
        <p:blipFill rotWithShape="1">
          <a:blip r:embed="rId5" cstate="hqprint">
            <a:extLst>
              <a:ext uri="{28A0092B-C50C-407E-A947-70E740481C1C}">
                <a14:useLocalDpi xmlns:a14="http://schemas.microsoft.com/office/drawing/2010/main" val="0"/>
              </a:ext>
            </a:extLst>
          </a:blip>
          <a:srcRect l="-4834" r="-4406"/>
          <a:stretch/>
        </p:blipFill>
        <p:spPr>
          <a:xfrm>
            <a:off x="10179424" y="5297772"/>
            <a:ext cx="1656180" cy="1291287"/>
          </a:xfrm>
        </p:spPr>
      </p:pic>
    </p:spTree>
    <p:custDataLst>
      <p:tags r:id="rId1"/>
    </p:custDataLst>
    <p:extLst>
      <p:ext uri="{BB962C8B-B14F-4D97-AF65-F5344CB8AC3E}">
        <p14:creationId xmlns:p14="http://schemas.microsoft.com/office/powerpoint/2010/main" val="1891640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Sentencing Options</a:t>
            </a:r>
          </a:p>
        </p:txBody>
      </p:sp>
      <p:sp>
        <p:nvSpPr>
          <p:cNvPr id="3" name="Text Placeholder 2"/>
          <p:cNvSpPr>
            <a:spLocks noGrp="1"/>
          </p:cNvSpPr>
          <p:nvPr>
            <p:ph type="body" sz="quarter" idx="13"/>
          </p:nvPr>
        </p:nvSpPr>
        <p:spPr/>
        <p:txBody>
          <a:bodyPr/>
          <a:lstStyle/>
          <a:p>
            <a:r>
              <a:rPr lang="en-ID" dirty="0"/>
              <a:t>Working Together for Youth in West Virginia</a:t>
            </a:r>
          </a:p>
        </p:txBody>
      </p:sp>
      <p:pic>
        <p:nvPicPr>
          <p:cNvPr id="5" name="Picture Placeholder 4"/>
          <p:cNvPicPr>
            <a:picLocks noGrp="1" noChangeAspect="1"/>
          </p:cNvPicPr>
          <p:nvPr>
            <p:ph type="pic" sz="quarter" idx="14"/>
          </p:nvPr>
        </p:nvPicPr>
        <p:blipFill>
          <a:blip r:embed="rId4" cstate="hqprint">
            <a:extLst>
              <a:ext uri="{28A0092B-C50C-407E-A947-70E740481C1C}">
                <a14:useLocalDpi xmlns:a14="http://schemas.microsoft.com/office/drawing/2010/main" val="0"/>
              </a:ext>
            </a:extLst>
          </a:blip>
          <a:stretch>
            <a:fillRect/>
          </a:stretch>
        </p:blipFill>
        <p:spPr>
          <a:xfrm>
            <a:off x="1226832" y="2153926"/>
            <a:ext cx="4389022" cy="2926015"/>
          </a:xfrm>
        </p:spPr>
      </p:pic>
      <p:sp>
        <p:nvSpPr>
          <p:cNvPr id="6" name="TextBox 5"/>
          <p:cNvSpPr txBox="1"/>
          <p:nvPr/>
        </p:nvSpPr>
        <p:spPr>
          <a:xfrm>
            <a:off x="5993296" y="2153926"/>
            <a:ext cx="5085737" cy="3139321"/>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t>Teen Court Basic Training</a:t>
            </a:r>
          </a:p>
          <a:p>
            <a:pPr marL="342900" indent="-342900">
              <a:spcAft>
                <a:spcPts val="600"/>
              </a:spcAft>
              <a:buFont typeface="Arial" panose="020B0604020202020204" pitchFamily="34" charset="0"/>
              <a:buChar char="•"/>
            </a:pPr>
            <a:r>
              <a:rPr lang="en-US" sz="2400" dirty="0"/>
              <a:t>Apology (written, oral, or both)</a:t>
            </a:r>
          </a:p>
          <a:p>
            <a:pPr marL="342900" indent="-342900">
              <a:spcAft>
                <a:spcPts val="600"/>
              </a:spcAft>
              <a:buFont typeface="Arial" panose="020B0604020202020204" pitchFamily="34" charset="0"/>
              <a:buChar char="•"/>
            </a:pPr>
            <a:r>
              <a:rPr lang="en-US" sz="2400" dirty="0"/>
              <a:t>Community Service</a:t>
            </a:r>
          </a:p>
          <a:p>
            <a:pPr marL="342900" indent="-342900">
              <a:spcAft>
                <a:spcPts val="600"/>
              </a:spcAft>
              <a:buFont typeface="Arial" panose="020B0604020202020204" pitchFamily="34" charset="0"/>
              <a:buChar char="•"/>
            </a:pPr>
            <a:r>
              <a:rPr lang="en-US" sz="2400" dirty="0"/>
              <a:t>Research Paper</a:t>
            </a:r>
          </a:p>
          <a:p>
            <a:pPr marL="342900" indent="-342900">
              <a:spcAft>
                <a:spcPts val="600"/>
              </a:spcAft>
              <a:buFont typeface="Arial" panose="020B0604020202020204" pitchFamily="34" charset="0"/>
              <a:buChar char="•"/>
            </a:pPr>
            <a:r>
              <a:rPr lang="en-US" sz="2400" dirty="0"/>
              <a:t>Prevention or Education Program</a:t>
            </a:r>
          </a:p>
          <a:p>
            <a:pPr marL="342900" indent="-342900">
              <a:spcAft>
                <a:spcPts val="600"/>
              </a:spcAft>
              <a:buFont typeface="Arial" panose="020B0604020202020204" pitchFamily="34" charset="0"/>
              <a:buChar char="•"/>
            </a:pPr>
            <a:r>
              <a:rPr lang="en-US" sz="2400" dirty="0"/>
              <a:t>Restitution</a:t>
            </a:r>
          </a:p>
          <a:p>
            <a:pPr marL="342900" indent="-342900">
              <a:spcAft>
                <a:spcPts val="600"/>
              </a:spcAft>
              <a:buFont typeface="Arial" panose="020B0604020202020204" pitchFamily="34" charset="0"/>
              <a:buChar char="•"/>
            </a:pPr>
            <a:r>
              <a:rPr lang="en-US" sz="2400" dirty="0"/>
              <a:t>Other</a:t>
            </a:r>
            <a:endParaRPr lang="en-US" sz="2200" dirty="0"/>
          </a:p>
        </p:txBody>
      </p:sp>
      <p:pic>
        <p:nvPicPr>
          <p:cNvPr id="8" name="Picture 7">
            <a:extLst>
              <a:ext uri="{FF2B5EF4-FFF2-40B4-BE49-F238E27FC236}">
                <a16:creationId xmlns:a16="http://schemas.microsoft.com/office/drawing/2014/main" id="{19CC0699-F174-C24A-8321-8DD93715BDC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57560" y="5191007"/>
            <a:ext cx="3357208" cy="1074307"/>
          </a:xfrm>
          <a:prstGeom prst="rect">
            <a:avLst/>
          </a:prstGeom>
        </p:spPr>
      </p:pic>
    </p:spTree>
    <p:custDataLst>
      <p:tags r:id="rId1"/>
    </p:custDataLst>
    <p:extLst>
      <p:ext uri="{BB962C8B-B14F-4D97-AF65-F5344CB8AC3E}">
        <p14:creationId xmlns:p14="http://schemas.microsoft.com/office/powerpoint/2010/main" val="408369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Sentencing Options</a:t>
            </a:r>
          </a:p>
        </p:txBody>
      </p:sp>
      <p:sp>
        <p:nvSpPr>
          <p:cNvPr id="3" name="Text Placeholder 2"/>
          <p:cNvSpPr>
            <a:spLocks noGrp="1"/>
          </p:cNvSpPr>
          <p:nvPr>
            <p:ph type="body" sz="quarter" idx="13"/>
          </p:nvPr>
        </p:nvSpPr>
        <p:spPr/>
        <p:txBody>
          <a:bodyPr/>
          <a:lstStyle/>
          <a:p>
            <a:r>
              <a:rPr lang="en-ID" dirty="0"/>
              <a:t>Working Together for Youth in West Virginia</a:t>
            </a:r>
          </a:p>
        </p:txBody>
      </p:sp>
      <p:pic>
        <p:nvPicPr>
          <p:cNvPr id="5" name="Picture Placeholder 4"/>
          <p:cNvPicPr>
            <a:picLocks noGrp="1" noChangeAspect="1"/>
          </p:cNvPicPr>
          <p:nvPr>
            <p:ph type="pic" sz="quarter" idx="14"/>
          </p:nvPr>
        </p:nvPicPr>
        <p:blipFill>
          <a:blip r:embed="rId4" cstate="hqprint">
            <a:extLst>
              <a:ext uri="{28A0092B-C50C-407E-A947-70E740481C1C}">
                <a14:useLocalDpi xmlns:a14="http://schemas.microsoft.com/office/drawing/2010/main" val="0"/>
              </a:ext>
            </a:extLst>
          </a:blip>
          <a:stretch>
            <a:fillRect/>
          </a:stretch>
        </p:blipFill>
        <p:spPr>
          <a:xfrm>
            <a:off x="1226832" y="2154068"/>
            <a:ext cx="4389022" cy="2925730"/>
          </a:xfrm>
        </p:spPr>
      </p:pic>
      <p:sp>
        <p:nvSpPr>
          <p:cNvPr id="6" name="TextBox 5"/>
          <p:cNvSpPr txBox="1"/>
          <p:nvPr/>
        </p:nvSpPr>
        <p:spPr>
          <a:xfrm>
            <a:off x="5993296" y="2153926"/>
            <a:ext cx="5085737" cy="2046714"/>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800" dirty="0"/>
              <a:t>Alcohol - Drug Assessment</a:t>
            </a:r>
          </a:p>
          <a:p>
            <a:pPr marL="342900" indent="-342900">
              <a:spcAft>
                <a:spcPts val="600"/>
              </a:spcAft>
              <a:buFont typeface="Arial" panose="020B0604020202020204" pitchFamily="34" charset="0"/>
              <a:buChar char="•"/>
            </a:pPr>
            <a:r>
              <a:rPr lang="en-US" sz="2800" dirty="0"/>
              <a:t>Curfew</a:t>
            </a:r>
          </a:p>
          <a:p>
            <a:pPr marL="342900" indent="-342900">
              <a:spcAft>
                <a:spcPts val="600"/>
              </a:spcAft>
              <a:buFont typeface="Arial" panose="020B0604020202020204" pitchFamily="34" charset="0"/>
              <a:buChar char="•"/>
            </a:pPr>
            <a:r>
              <a:rPr lang="en-US" sz="2800" dirty="0"/>
              <a:t>Tutoring</a:t>
            </a:r>
          </a:p>
          <a:p>
            <a:pPr marL="342900" indent="-342900">
              <a:spcAft>
                <a:spcPts val="600"/>
              </a:spcAft>
              <a:buFont typeface="Arial" panose="020B0604020202020204" pitchFamily="34" charset="0"/>
              <a:buChar char="•"/>
            </a:pPr>
            <a:r>
              <a:rPr lang="en-US" sz="2800" dirty="0"/>
              <a:t>Peer Mediation</a:t>
            </a:r>
            <a:endParaRPr lang="en-US" sz="2200" dirty="0"/>
          </a:p>
        </p:txBody>
      </p:sp>
      <p:pic>
        <p:nvPicPr>
          <p:cNvPr id="8" name="Picture 7">
            <a:extLst>
              <a:ext uri="{FF2B5EF4-FFF2-40B4-BE49-F238E27FC236}">
                <a16:creationId xmlns:a16="http://schemas.microsoft.com/office/drawing/2014/main" id="{19CC0699-F174-C24A-8321-8DD93715BDC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57560" y="5191007"/>
            <a:ext cx="3357208" cy="1074307"/>
          </a:xfrm>
          <a:prstGeom prst="rect">
            <a:avLst/>
          </a:prstGeom>
        </p:spPr>
      </p:pic>
    </p:spTree>
    <p:custDataLst>
      <p:tags r:id="rId1"/>
    </p:custDataLst>
    <p:extLst>
      <p:ext uri="{BB962C8B-B14F-4D97-AF65-F5344CB8AC3E}">
        <p14:creationId xmlns:p14="http://schemas.microsoft.com/office/powerpoint/2010/main" val="613822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Offenses Nationwide</a:t>
            </a:r>
          </a:p>
        </p:txBody>
      </p:sp>
      <p:sp>
        <p:nvSpPr>
          <p:cNvPr id="3" name="Text Placeholder 2"/>
          <p:cNvSpPr>
            <a:spLocks noGrp="1"/>
          </p:cNvSpPr>
          <p:nvPr>
            <p:ph type="body" sz="quarter" idx="13"/>
          </p:nvPr>
        </p:nvSpPr>
        <p:spPr/>
        <p:txBody>
          <a:bodyPr/>
          <a:lstStyle/>
          <a:p>
            <a:r>
              <a:rPr lang="en-ID" dirty="0"/>
              <a:t>Working Together for Youth in West Virginia</a:t>
            </a:r>
          </a:p>
        </p:txBody>
      </p:sp>
      <p:pic>
        <p:nvPicPr>
          <p:cNvPr id="6" name="Picture Placeholder 6"/>
          <p:cNvPicPr>
            <a:picLocks noGrp="1" noChangeAspect="1"/>
          </p:cNvPicPr>
          <p:nvPr>
            <p:ph type="pic" sz="quarter" idx="14"/>
          </p:nvPr>
        </p:nvPicPr>
        <p:blipFill rotWithShape="1">
          <a:blip r:embed="rId4" cstate="hqprint">
            <a:extLst>
              <a:ext uri="{28A0092B-C50C-407E-A947-70E740481C1C}">
                <a14:useLocalDpi xmlns:a14="http://schemas.microsoft.com/office/drawing/2010/main" val="0"/>
              </a:ext>
            </a:extLst>
          </a:blip>
          <a:srcRect l="-4834" r="-4406"/>
          <a:stretch/>
        </p:blipFill>
        <p:spPr>
          <a:xfrm>
            <a:off x="221877" y="5351560"/>
            <a:ext cx="1656180" cy="1291287"/>
          </a:xfrm>
        </p:spPr>
      </p:pic>
      <p:sp>
        <p:nvSpPr>
          <p:cNvPr id="5" name="TextBox 4">
            <a:extLst>
              <a:ext uri="{FF2B5EF4-FFF2-40B4-BE49-F238E27FC236}">
                <a16:creationId xmlns:a16="http://schemas.microsoft.com/office/drawing/2014/main" id="{1E01663B-12AF-48EA-8C60-01F1D91C7AD7}"/>
              </a:ext>
            </a:extLst>
          </p:cNvPr>
          <p:cNvSpPr txBox="1"/>
          <p:nvPr/>
        </p:nvSpPr>
        <p:spPr>
          <a:xfrm>
            <a:off x="1146747" y="2243017"/>
            <a:ext cx="5081666"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t>Weapon Possession or Use	</a:t>
            </a:r>
          </a:p>
          <a:p>
            <a:pPr marL="285750" indent="-285750">
              <a:buFont typeface="Arial" panose="020B0604020202020204" pitchFamily="34" charset="0"/>
              <a:buChar char="•"/>
            </a:pPr>
            <a:r>
              <a:rPr lang="en-US" sz="2800" dirty="0"/>
              <a:t>Traffic Violation	</a:t>
            </a:r>
          </a:p>
          <a:p>
            <a:pPr marL="285750" indent="-285750">
              <a:buFont typeface="Arial" panose="020B0604020202020204" pitchFamily="34" charset="0"/>
              <a:buChar char="•"/>
            </a:pPr>
            <a:r>
              <a:rPr lang="en-US" sz="2800" dirty="0"/>
              <a:t>Disorderly Conduct</a:t>
            </a:r>
          </a:p>
          <a:p>
            <a:pPr marL="285750" indent="-285750">
              <a:buFont typeface="Arial" panose="020B0604020202020204" pitchFamily="34" charset="0"/>
              <a:buChar char="•"/>
            </a:pPr>
            <a:r>
              <a:rPr lang="en-US" sz="2800" dirty="0"/>
              <a:t>School Disciplinary Problems</a:t>
            </a:r>
          </a:p>
          <a:p>
            <a:pPr marL="285750" indent="-285750">
              <a:buFont typeface="Arial" panose="020B0604020202020204" pitchFamily="34" charset="0"/>
              <a:buChar char="•"/>
            </a:pPr>
            <a:r>
              <a:rPr lang="en-US" sz="2800" dirty="0"/>
              <a:t>Trespassing</a:t>
            </a:r>
          </a:p>
          <a:p>
            <a:pPr marL="285750" indent="-285750">
              <a:buFont typeface="Arial" panose="020B0604020202020204" pitchFamily="34" charset="0"/>
              <a:buChar char="•"/>
            </a:pPr>
            <a:endParaRPr lang="en-US" sz="2800" dirty="0"/>
          </a:p>
        </p:txBody>
      </p:sp>
      <p:sp>
        <p:nvSpPr>
          <p:cNvPr id="9" name="TextBox 8">
            <a:extLst>
              <a:ext uri="{FF2B5EF4-FFF2-40B4-BE49-F238E27FC236}">
                <a16:creationId xmlns:a16="http://schemas.microsoft.com/office/drawing/2014/main" id="{2470D32F-45D9-4377-A158-444134846839}"/>
              </a:ext>
            </a:extLst>
          </p:cNvPr>
          <p:cNvSpPr txBox="1"/>
          <p:nvPr/>
        </p:nvSpPr>
        <p:spPr>
          <a:xfrm>
            <a:off x="6303363" y="2243017"/>
            <a:ext cx="5224073"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t>Marijuana Possession or Use</a:t>
            </a:r>
          </a:p>
          <a:p>
            <a:pPr marL="285750" indent="-285750">
              <a:buFont typeface="Arial" panose="020B0604020202020204" pitchFamily="34" charset="0"/>
              <a:buChar char="•"/>
            </a:pPr>
            <a:r>
              <a:rPr lang="en-US" sz="2800" dirty="0"/>
              <a:t>Truancy	</a:t>
            </a:r>
          </a:p>
          <a:p>
            <a:pPr marL="285750" indent="-285750">
              <a:buFont typeface="Arial" panose="020B0604020202020204" pitchFamily="34" charset="0"/>
              <a:buChar char="•"/>
            </a:pPr>
            <a:r>
              <a:rPr lang="en-US" sz="2800" dirty="0"/>
              <a:t>Vandalism	</a:t>
            </a:r>
          </a:p>
          <a:p>
            <a:pPr marL="285750" indent="-285750">
              <a:buFont typeface="Arial" panose="020B0604020202020204" pitchFamily="34" charset="0"/>
              <a:buChar char="•"/>
            </a:pPr>
            <a:r>
              <a:rPr lang="en-US" sz="2800" dirty="0"/>
              <a:t>Alcohol Possession or Use</a:t>
            </a:r>
          </a:p>
          <a:p>
            <a:pPr marL="285750" indent="-285750">
              <a:buFont typeface="Arial" panose="020B0604020202020204" pitchFamily="34" charset="0"/>
              <a:buChar char="•"/>
            </a:pPr>
            <a:r>
              <a:rPr lang="en-US" sz="2800" dirty="0"/>
              <a:t>Theft (including shoplifting)</a:t>
            </a:r>
          </a:p>
          <a:p>
            <a:pPr marL="285750" indent="-285750">
              <a:buFont typeface="Arial" panose="020B0604020202020204" pitchFamily="34" charset="0"/>
              <a:buChar char="•"/>
            </a:pPr>
            <a:r>
              <a:rPr lang="en-US" sz="2800" dirty="0"/>
              <a:t>Minor Assault</a:t>
            </a:r>
          </a:p>
          <a:p>
            <a:endParaRPr lang="en-US" sz="2800" dirty="0"/>
          </a:p>
        </p:txBody>
      </p:sp>
    </p:spTree>
    <p:custDataLst>
      <p:tags r:id="rId1"/>
    </p:custDataLst>
    <p:extLst>
      <p:ext uri="{BB962C8B-B14F-4D97-AF65-F5344CB8AC3E}">
        <p14:creationId xmlns:p14="http://schemas.microsoft.com/office/powerpoint/2010/main" val="20250203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1261196" y="176317"/>
            <a:ext cx="9669608" cy="6681683"/>
          </a:xfrm>
          <a:prstGeom prst="rect">
            <a:avLst/>
          </a:prstGeom>
        </p:spPr>
      </p:pic>
    </p:spTree>
    <p:custDataLst>
      <p:tags r:id="rId1"/>
    </p:custDataLst>
    <p:extLst>
      <p:ext uri="{BB962C8B-B14F-4D97-AF65-F5344CB8AC3E}">
        <p14:creationId xmlns:p14="http://schemas.microsoft.com/office/powerpoint/2010/main" val="20179362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EFFE986-D273-D04E-A48B-3788D79702CD}"/>
              </a:ext>
            </a:extLst>
          </p:cNvPr>
          <p:cNvSpPr/>
          <p:nvPr/>
        </p:nvSpPr>
        <p:spPr>
          <a:xfrm>
            <a:off x="0" y="0"/>
            <a:ext cx="4735286" cy="6858000"/>
          </a:xfrm>
          <a:prstGeom prst="rect">
            <a:avLst/>
          </a:prstGeom>
          <a:solidFill>
            <a:srgbClr val="2632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466412" y="3084302"/>
            <a:ext cx="5598161" cy="3831032"/>
          </a:xfrm>
        </p:spPr>
        <p:txBody>
          <a:bodyPr>
            <a:normAutofit/>
          </a:bodyPr>
          <a:lstStyle/>
          <a:p>
            <a:pPr algn="ctr"/>
            <a:r>
              <a:rPr lang="en-US" dirty="0">
                <a:latin typeface="+mn-lt"/>
                <a:cs typeface="Aldhabi" panose="01000000000000000000" pitchFamily="2" charset="-78"/>
              </a:rPr>
              <a:t>“A New Alternative to Delivering Justice… </a:t>
            </a:r>
            <a:br>
              <a:rPr lang="en-US" dirty="0">
                <a:latin typeface="+mn-lt"/>
                <a:cs typeface="Aldhabi" panose="01000000000000000000" pitchFamily="2" charset="-78"/>
              </a:rPr>
            </a:br>
            <a:r>
              <a:rPr lang="en-US" dirty="0">
                <a:latin typeface="+mn-lt"/>
                <a:cs typeface="Aldhabi" panose="01000000000000000000" pitchFamily="2" charset="-78"/>
              </a:rPr>
              <a:t>How YOU Can Be Involved!”</a:t>
            </a:r>
            <a:br>
              <a:rPr lang="en-US" dirty="0">
                <a:latin typeface="+mn-lt"/>
              </a:rPr>
            </a:br>
            <a:endParaRPr lang="en-US" dirty="0">
              <a:latin typeface="+mn-lt"/>
            </a:endParaRPr>
          </a:p>
        </p:txBody>
      </p:sp>
      <p:sp>
        <p:nvSpPr>
          <p:cNvPr id="36" name="Oval 35"/>
          <p:cNvSpPr/>
          <p:nvPr/>
        </p:nvSpPr>
        <p:spPr>
          <a:xfrm>
            <a:off x="4245211" y="820448"/>
            <a:ext cx="794875" cy="794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245969" y="2410570"/>
            <a:ext cx="794875" cy="794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245970" y="3995081"/>
            <a:ext cx="794875" cy="794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4245211" y="5587661"/>
            <a:ext cx="794875" cy="7948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9CC0699-F174-C24A-8321-8DD93715BD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98671" y="1141245"/>
            <a:ext cx="4784271" cy="1530967"/>
          </a:xfrm>
          <a:prstGeom prst="rect">
            <a:avLst/>
          </a:prstGeom>
        </p:spPr>
      </p:pic>
      <p:pic>
        <p:nvPicPr>
          <p:cNvPr id="2" name="Picture Placeholder 1"/>
          <p:cNvPicPr>
            <a:picLocks noGrp="1" noChangeAspect="1"/>
          </p:cNvPicPr>
          <p:nvPr>
            <p:ph type="pic" sz="quarter" idx="14"/>
          </p:nvPr>
        </p:nvPicPr>
        <p:blipFill>
          <a:blip r:embed="rId4" cstate="hqprint">
            <a:extLst>
              <a:ext uri="{28A0092B-C50C-407E-A947-70E740481C1C}">
                <a14:useLocalDpi xmlns:a14="http://schemas.microsoft.com/office/drawing/2010/main" val="0"/>
              </a:ext>
            </a:extLst>
          </a:blip>
          <a:srcRect/>
          <a:stretch>
            <a:fillRect/>
          </a:stretch>
        </p:blipFill>
        <p:spPr>
          <a:xfrm>
            <a:off x="820738" y="1612900"/>
            <a:ext cx="2897187" cy="3573463"/>
          </a:xfrm>
        </p:spPr>
      </p:pic>
    </p:spTree>
    <p:custDataLst>
      <p:tags r:id="rId1"/>
    </p:custDataLst>
    <p:extLst>
      <p:ext uri="{BB962C8B-B14F-4D97-AF65-F5344CB8AC3E}">
        <p14:creationId xmlns:p14="http://schemas.microsoft.com/office/powerpoint/2010/main" val="30074732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 calcmode="lin" valueType="num">
                                      <p:cBhvr>
                                        <p:cTn id="10" dur="500" fill="hold"/>
                                        <p:tgtEl>
                                          <p:spTgt spid="36"/>
                                        </p:tgtEl>
                                        <p:attrNameLst>
                                          <p:attrName>ppt_w</p:attrName>
                                        </p:attrNameLst>
                                      </p:cBhvr>
                                      <p:tavLst>
                                        <p:tav tm="0">
                                          <p:val>
                                            <p:fltVal val="0"/>
                                          </p:val>
                                        </p:tav>
                                        <p:tav tm="100000">
                                          <p:val>
                                            <p:strVal val="#ppt_w"/>
                                          </p:val>
                                        </p:tav>
                                      </p:tavLst>
                                    </p:anim>
                                    <p:anim calcmode="lin" valueType="num">
                                      <p:cBhvr>
                                        <p:cTn id="11" dur="500" fill="hold"/>
                                        <p:tgtEl>
                                          <p:spTgt spid="36"/>
                                        </p:tgtEl>
                                        <p:attrNameLst>
                                          <p:attrName>ppt_h</p:attrName>
                                        </p:attrNameLst>
                                      </p:cBhvr>
                                      <p:tavLst>
                                        <p:tav tm="0">
                                          <p:val>
                                            <p:fltVal val="0"/>
                                          </p:val>
                                        </p:tav>
                                        <p:tav tm="100000">
                                          <p:val>
                                            <p:strVal val="#ppt_h"/>
                                          </p:val>
                                        </p:tav>
                                      </p:tavLst>
                                    </p:anim>
                                    <p:animEffect transition="in" filter="fade">
                                      <p:cBhvr>
                                        <p:cTn id="12" dur="500"/>
                                        <p:tgtEl>
                                          <p:spTgt spid="3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anim calcmode="lin" valueType="num">
                                      <p:cBhvr>
                                        <p:cTn id="15" dur="500" fill="hold"/>
                                        <p:tgtEl>
                                          <p:spTgt spid="85"/>
                                        </p:tgtEl>
                                        <p:attrNameLst>
                                          <p:attrName>ppt_w</p:attrName>
                                        </p:attrNameLst>
                                      </p:cBhvr>
                                      <p:tavLst>
                                        <p:tav tm="0">
                                          <p:val>
                                            <p:fltVal val="0"/>
                                          </p:val>
                                        </p:tav>
                                        <p:tav tm="100000">
                                          <p:val>
                                            <p:strVal val="#ppt_w"/>
                                          </p:val>
                                        </p:tav>
                                      </p:tavLst>
                                    </p:anim>
                                    <p:anim calcmode="lin" valueType="num">
                                      <p:cBhvr>
                                        <p:cTn id="16" dur="500" fill="hold"/>
                                        <p:tgtEl>
                                          <p:spTgt spid="85"/>
                                        </p:tgtEl>
                                        <p:attrNameLst>
                                          <p:attrName>ppt_h</p:attrName>
                                        </p:attrNameLst>
                                      </p:cBhvr>
                                      <p:tavLst>
                                        <p:tav tm="0">
                                          <p:val>
                                            <p:fltVal val="0"/>
                                          </p:val>
                                        </p:tav>
                                        <p:tav tm="100000">
                                          <p:val>
                                            <p:strVal val="#ppt_h"/>
                                          </p:val>
                                        </p:tav>
                                      </p:tavLst>
                                    </p:anim>
                                    <p:animEffect transition="in" filter="fade">
                                      <p:cBhvr>
                                        <p:cTn id="17" dur="500"/>
                                        <p:tgtEl>
                                          <p:spTgt spid="85"/>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86"/>
                                        </p:tgtEl>
                                        <p:attrNameLst>
                                          <p:attrName>style.visibility</p:attrName>
                                        </p:attrNameLst>
                                      </p:cBhvr>
                                      <p:to>
                                        <p:strVal val="visible"/>
                                      </p:to>
                                    </p:set>
                                    <p:anim calcmode="lin" valueType="num">
                                      <p:cBhvr>
                                        <p:cTn id="20" dur="500" fill="hold"/>
                                        <p:tgtEl>
                                          <p:spTgt spid="86"/>
                                        </p:tgtEl>
                                        <p:attrNameLst>
                                          <p:attrName>ppt_w</p:attrName>
                                        </p:attrNameLst>
                                      </p:cBhvr>
                                      <p:tavLst>
                                        <p:tav tm="0">
                                          <p:val>
                                            <p:fltVal val="0"/>
                                          </p:val>
                                        </p:tav>
                                        <p:tav tm="100000">
                                          <p:val>
                                            <p:strVal val="#ppt_w"/>
                                          </p:val>
                                        </p:tav>
                                      </p:tavLst>
                                    </p:anim>
                                    <p:anim calcmode="lin" valueType="num">
                                      <p:cBhvr>
                                        <p:cTn id="21" dur="500" fill="hold"/>
                                        <p:tgtEl>
                                          <p:spTgt spid="86"/>
                                        </p:tgtEl>
                                        <p:attrNameLst>
                                          <p:attrName>ppt_h</p:attrName>
                                        </p:attrNameLst>
                                      </p:cBhvr>
                                      <p:tavLst>
                                        <p:tav tm="0">
                                          <p:val>
                                            <p:fltVal val="0"/>
                                          </p:val>
                                        </p:tav>
                                        <p:tav tm="100000">
                                          <p:val>
                                            <p:strVal val="#ppt_h"/>
                                          </p:val>
                                        </p:tav>
                                      </p:tavLst>
                                    </p:anim>
                                    <p:animEffect transition="in" filter="fade">
                                      <p:cBhvr>
                                        <p:cTn id="22" dur="500"/>
                                        <p:tgtEl>
                                          <p:spTgt spid="8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500" fill="hold"/>
                                        <p:tgtEl>
                                          <p:spTgt spid="20"/>
                                        </p:tgtEl>
                                        <p:attrNameLst>
                                          <p:attrName>ppt_w</p:attrName>
                                        </p:attrNameLst>
                                      </p:cBhvr>
                                      <p:tavLst>
                                        <p:tav tm="0">
                                          <p:val>
                                            <p:fltVal val="0"/>
                                          </p:val>
                                        </p:tav>
                                        <p:tav tm="100000">
                                          <p:val>
                                            <p:strVal val="#ppt_w"/>
                                          </p:val>
                                        </p:tav>
                                      </p:tavLst>
                                    </p:anim>
                                    <p:anim calcmode="lin" valueType="num">
                                      <p:cBhvr>
                                        <p:cTn id="26" dur="500" fill="hold"/>
                                        <p:tgtEl>
                                          <p:spTgt spid="20"/>
                                        </p:tgtEl>
                                        <p:attrNameLst>
                                          <p:attrName>ppt_h</p:attrName>
                                        </p:attrNameLst>
                                      </p:cBhvr>
                                      <p:tavLst>
                                        <p:tav tm="0">
                                          <p:val>
                                            <p:fltVal val="0"/>
                                          </p:val>
                                        </p:tav>
                                        <p:tav tm="100000">
                                          <p:val>
                                            <p:strVal val="#ppt_h"/>
                                          </p:val>
                                        </p:tav>
                                      </p:tavLst>
                                    </p:anim>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6" grpId="0" animBg="1"/>
      <p:bldP spid="85" grpId="0" animBg="1"/>
      <p:bldP spid="86"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1261196" y="176317"/>
            <a:ext cx="9669608" cy="6681683"/>
          </a:xfrm>
          <a:prstGeom prst="rect">
            <a:avLst/>
          </a:prstGeom>
        </p:spPr>
      </p:pic>
      <p:sp>
        <p:nvSpPr>
          <p:cNvPr id="3" name="Oval 2"/>
          <p:cNvSpPr/>
          <p:nvPr/>
        </p:nvSpPr>
        <p:spPr>
          <a:xfrm>
            <a:off x="4745182" y="2535523"/>
            <a:ext cx="2743200" cy="191178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151907" y="1413304"/>
            <a:ext cx="2743200" cy="191178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207326" y="4329690"/>
            <a:ext cx="4939148" cy="191178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290960" y="1870649"/>
            <a:ext cx="3470555" cy="2459041"/>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323104" y="2265359"/>
            <a:ext cx="2743200" cy="191178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285508" y="1572631"/>
            <a:ext cx="2743200" cy="181602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76652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4" cstate="hqprint">
            <a:extLst>
              <a:ext uri="{28A0092B-C50C-407E-A947-70E740481C1C}">
                <a14:useLocalDpi xmlns:a14="http://schemas.microsoft.com/office/drawing/2010/main" val="0"/>
              </a:ext>
            </a:extLst>
          </a:blip>
          <a:srcRect r="6917"/>
          <a:stretch/>
        </p:blipFill>
        <p:spPr>
          <a:xfrm>
            <a:off x="1730158" y="69848"/>
            <a:ext cx="8731685" cy="6757416"/>
          </a:xfrm>
          <a:prstGeom prst="rect">
            <a:avLst/>
          </a:prstGeom>
        </p:spPr>
      </p:pic>
      <p:sp>
        <p:nvSpPr>
          <p:cNvPr id="7" name="Rectangle 6"/>
          <p:cNvSpPr/>
          <p:nvPr/>
        </p:nvSpPr>
        <p:spPr>
          <a:xfrm>
            <a:off x="1593476" y="974914"/>
            <a:ext cx="1969995" cy="18758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89315" y="2864226"/>
            <a:ext cx="1425388" cy="2091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80329" y="2003612"/>
            <a:ext cx="1459009" cy="1532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03815" y="3536576"/>
            <a:ext cx="1835520" cy="1277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05714" y="1499347"/>
            <a:ext cx="2023785" cy="1205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580532" y="2622175"/>
            <a:ext cx="1848971" cy="1337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12443" y="4437529"/>
            <a:ext cx="497541" cy="194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990664" y="3966883"/>
            <a:ext cx="1391771" cy="12236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889812" y="5190567"/>
            <a:ext cx="860612" cy="5177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15653" y="5042647"/>
            <a:ext cx="1674159" cy="14859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Rectangle 18"/>
          <p:cNvSpPr/>
          <p:nvPr/>
        </p:nvSpPr>
        <p:spPr>
          <a:xfrm>
            <a:off x="7416051" y="1337981"/>
            <a:ext cx="2770096" cy="16232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42292" y="2904570"/>
            <a:ext cx="1183341" cy="2111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799295" y="2991971"/>
            <a:ext cx="1136273" cy="16002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342095" y="4578724"/>
            <a:ext cx="1095935" cy="3361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8579222" y="4968689"/>
            <a:ext cx="1949826" cy="18472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334875" y="2736470"/>
            <a:ext cx="571498" cy="948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626289" y="4975416"/>
            <a:ext cx="1902760" cy="18825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818965" y="2496689"/>
            <a:ext cx="4995583" cy="1200329"/>
          </a:xfrm>
          <a:prstGeom prst="rect">
            <a:avLst/>
          </a:prstGeom>
          <a:noFill/>
        </p:spPr>
        <p:txBody>
          <a:bodyPr wrap="square" rtlCol="0">
            <a:spAutoFit/>
          </a:bodyPr>
          <a:lstStyle/>
          <a:p>
            <a:r>
              <a:rPr lang="en-US" sz="2400" dirty="0"/>
              <a:t>The teen court process varies from place to place, but it typically looks something like this...</a:t>
            </a:r>
          </a:p>
        </p:txBody>
      </p:sp>
    </p:spTree>
    <p:custDataLst>
      <p:tags r:id="rId1"/>
    </p:custDataLst>
    <p:extLst>
      <p:ext uri="{BB962C8B-B14F-4D97-AF65-F5344CB8AC3E}">
        <p14:creationId xmlns:p14="http://schemas.microsoft.com/office/powerpoint/2010/main" val="3165326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par>
                          <p:cTn id="8" fill="hold">
                            <p:stCondLst>
                              <p:cond delay="500"/>
                            </p:stCondLst>
                            <p:childTnLst>
                              <p:par>
                                <p:cTn id="9" presetID="2" presetClass="exit" presetSubtype="4" fill="hold" grpId="0" nodeType="afterEffect">
                                  <p:stCondLst>
                                    <p:cond delay="0"/>
                                  </p:stCondLst>
                                  <p:childTnLst>
                                    <p:anim calcmode="lin" valueType="num">
                                      <p:cBhvr additive="base">
                                        <p:cTn id="10" dur="500"/>
                                        <p:tgtEl>
                                          <p:spTgt spid="7"/>
                                        </p:tgtEl>
                                        <p:attrNameLst>
                                          <p:attrName>ppt_x</p:attrName>
                                        </p:attrNameLst>
                                      </p:cBhvr>
                                      <p:tavLst>
                                        <p:tav tm="0">
                                          <p:val>
                                            <p:strVal val="ppt_x"/>
                                          </p:val>
                                        </p:tav>
                                        <p:tav tm="100000">
                                          <p:val>
                                            <p:strVal val="ppt_x"/>
                                          </p:val>
                                        </p:tav>
                                      </p:tavLst>
                                    </p:anim>
                                    <p:anim calcmode="lin" valueType="num">
                                      <p:cBhvr additive="base">
                                        <p:cTn id="11" dur="500"/>
                                        <p:tgtEl>
                                          <p:spTgt spid="7"/>
                                        </p:tgtEl>
                                        <p:attrNameLst>
                                          <p:attrName>ppt_y</p:attrName>
                                        </p:attrNameLst>
                                      </p:cBhvr>
                                      <p:tavLst>
                                        <p:tav tm="0">
                                          <p:val>
                                            <p:strVal val="ppt_y"/>
                                          </p:val>
                                        </p:tav>
                                        <p:tav tm="100000">
                                          <p:val>
                                            <p:strVal val="1+ppt_h/2"/>
                                          </p:val>
                                        </p:tav>
                                      </p:tavLst>
                                    </p:anim>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1.45833E-6 2.59259E-6 L -1.45833E-6 0.3074 " pathEditMode="relative" rAng="0" ptsTypes="AA">
                                      <p:cBhvr>
                                        <p:cTn id="16" dur="500" fill="hold"/>
                                        <p:tgtEl>
                                          <p:spTgt spid="8"/>
                                        </p:tgtEl>
                                        <p:attrNameLst>
                                          <p:attrName>ppt_x</p:attrName>
                                          <p:attrName>ppt_y</p:attrName>
                                        </p:attrNameLst>
                                      </p:cBhvr>
                                      <p:rCtr x="0" y="15370"/>
                                    </p:animMotion>
                                  </p:childTnLst>
                                </p:cTn>
                              </p:par>
                            </p:childTnLst>
                          </p:cTn>
                        </p:par>
                      </p:childTnLst>
                    </p:cTn>
                  </p:par>
                  <p:par>
                    <p:cTn id="17" fill="hold">
                      <p:stCondLst>
                        <p:cond delay="indefinite"/>
                      </p:stCondLst>
                      <p:childTnLst>
                        <p:par>
                          <p:cTn id="18" fill="hold">
                            <p:stCondLst>
                              <p:cond delay="0"/>
                            </p:stCondLst>
                            <p:childTnLst>
                              <p:par>
                                <p:cTn id="19" presetID="2" presetClass="exit" presetSubtype="2" fill="hold" grpId="0" nodeType="clickEffect">
                                  <p:stCondLst>
                                    <p:cond delay="0"/>
                                  </p:stCondLst>
                                  <p:childTnLst>
                                    <p:anim calcmode="lin" valueType="num">
                                      <p:cBhvr additive="base">
                                        <p:cTn id="20" dur="500"/>
                                        <p:tgtEl>
                                          <p:spTgt spid="25"/>
                                        </p:tgtEl>
                                        <p:attrNameLst>
                                          <p:attrName>ppt_x</p:attrName>
                                        </p:attrNameLst>
                                      </p:cBhvr>
                                      <p:tavLst>
                                        <p:tav tm="0">
                                          <p:val>
                                            <p:strVal val="ppt_x"/>
                                          </p:val>
                                        </p:tav>
                                        <p:tav tm="100000">
                                          <p:val>
                                            <p:strVal val="1+ppt_w/2"/>
                                          </p:val>
                                        </p:tav>
                                      </p:tavLst>
                                    </p:anim>
                                    <p:anim calcmode="lin" valueType="num">
                                      <p:cBhvr additive="base">
                                        <p:cTn id="21" dur="500"/>
                                        <p:tgtEl>
                                          <p:spTgt spid="25"/>
                                        </p:tgtEl>
                                        <p:attrNameLst>
                                          <p:attrName>ppt_y</p:attrName>
                                        </p:attrNameLst>
                                      </p:cBhvr>
                                      <p:tavLst>
                                        <p:tav tm="0">
                                          <p:val>
                                            <p:strVal val="ppt_y"/>
                                          </p:val>
                                        </p:tav>
                                        <p:tav tm="100000">
                                          <p:val>
                                            <p:strVal val="ppt_y"/>
                                          </p:val>
                                        </p:tav>
                                      </p:tavLst>
                                    </p:anim>
                                    <p:set>
                                      <p:cBhvr>
                                        <p:cTn id="22" dur="1" fill="hold">
                                          <p:stCondLst>
                                            <p:cond delay="499"/>
                                          </p:stCondLst>
                                        </p:cTn>
                                        <p:tgtEl>
                                          <p:spTgt spid="25"/>
                                        </p:tgtEl>
                                        <p:attrNameLst>
                                          <p:attrName>style.visibility</p:attrName>
                                        </p:attrNameLst>
                                      </p:cBhvr>
                                      <p:to>
                                        <p:strVal val="hidden"/>
                                      </p:to>
                                    </p:set>
                                  </p:childTnLst>
                                </p:cTn>
                              </p:par>
                              <p:par>
                                <p:cTn id="23" presetID="2" presetClass="exit" presetSubtype="2" fill="hold" grpId="0" nodeType="withEffect">
                                  <p:stCondLst>
                                    <p:cond delay="0"/>
                                  </p:stCondLst>
                                  <p:childTnLst>
                                    <p:anim calcmode="lin" valueType="num">
                                      <p:cBhvr additive="base">
                                        <p:cTn id="24" dur="500"/>
                                        <p:tgtEl>
                                          <p:spTgt spid="9"/>
                                        </p:tgtEl>
                                        <p:attrNameLst>
                                          <p:attrName>ppt_x</p:attrName>
                                        </p:attrNameLst>
                                      </p:cBhvr>
                                      <p:tavLst>
                                        <p:tav tm="0">
                                          <p:val>
                                            <p:strVal val="ppt_x"/>
                                          </p:val>
                                        </p:tav>
                                        <p:tav tm="100000">
                                          <p:val>
                                            <p:strVal val="1+ppt_w/2"/>
                                          </p:val>
                                        </p:tav>
                                      </p:tavLst>
                                    </p:anim>
                                    <p:anim calcmode="lin" valueType="num">
                                      <p:cBhvr additive="base">
                                        <p:cTn id="25" dur="500"/>
                                        <p:tgtEl>
                                          <p:spTgt spid="9"/>
                                        </p:tgtEl>
                                        <p:attrNameLst>
                                          <p:attrName>ppt_y</p:attrName>
                                        </p:attrNameLst>
                                      </p:cBhvr>
                                      <p:tavLst>
                                        <p:tav tm="0">
                                          <p:val>
                                            <p:strVal val="ppt_y"/>
                                          </p:val>
                                        </p:tav>
                                        <p:tav tm="100000">
                                          <p:val>
                                            <p:strVal val="ppt_y"/>
                                          </p:val>
                                        </p:tav>
                                      </p:tavLst>
                                    </p:anim>
                                    <p:set>
                                      <p:cBhvr>
                                        <p:cTn id="26" dur="1" fill="hold">
                                          <p:stCondLst>
                                            <p:cond delay="499"/>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2" fill="hold" grpId="0" nodeType="clickEffect">
                                  <p:stCondLst>
                                    <p:cond delay="0"/>
                                  </p:stCondLst>
                                  <p:childTnLst>
                                    <p:anim calcmode="lin" valueType="num">
                                      <p:cBhvr additive="base">
                                        <p:cTn id="30" dur="500"/>
                                        <p:tgtEl>
                                          <p:spTgt spid="10"/>
                                        </p:tgtEl>
                                        <p:attrNameLst>
                                          <p:attrName>ppt_x</p:attrName>
                                        </p:attrNameLst>
                                      </p:cBhvr>
                                      <p:tavLst>
                                        <p:tav tm="0">
                                          <p:val>
                                            <p:strVal val="ppt_x"/>
                                          </p:val>
                                        </p:tav>
                                        <p:tav tm="100000">
                                          <p:val>
                                            <p:strVal val="1+ppt_w/2"/>
                                          </p:val>
                                        </p:tav>
                                      </p:tavLst>
                                    </p:anim>
                                    <p:anim calcmode="lin" valueType="num">
                                      <p:cBhvr additive="base">
                                        <p:cTn id="31" dur="500"/>
                                        <p:tgtEl>
                                          <p:spTgt spid="10"/>
                                        </p:tgtEl>
                                        <p:attrNameLst>
                                          <p:attrName>ppt_y</p:attrName>
                                        </p:attrNameLst>
                                      </p:cBhvr>
                                      <p:tavLst>
                                        <p:tav tm="0">
                                          <p:val>
                                            <p:strVal val="ppt_y"/>
                                          </p:val>
                                        </p:tav>
                                        <p:tav tm="100000">
                                          <p:val>
                                            <p:strVal val="ppt_y"/>
                                          </p:val>
                                        </p:tav>
                                      </p:tavLst>
                                    </p:anim>
                                    <p:set>
                                      <p:cBhvr>
                                        <p:cTn id="32" dur="1" fill="hold">
                                          <p:stCondLst>
                                            <p:cond delay="499"/>
                                          </p:stCondLst>
                                        </p:cTn>
                                        <p:tgtEl>
                                          <p:spTgt spid="1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0" nodeType="clickEffect">
                                  <p:stCondLst>
                                    <p:cond delay="0"/>
                                  </p:stCondLst>
                                  <p:childTnLst>
                                    <p:anim calcmode="lin" valueType="num">
                                      <p:cBhvr additive="base">
                                        <p:cTn id="36" dur="500"/>
                                        <p:tgtEl>
                                          <p:spTgt spid="15"/>
                                        </p:tgtEl>
                                        <p:attrNameLst>
                                          <p:attrName>ppt_x</p:attrName>
                                        </p:attrNameLst>
                                      </p:cBhvr>
                                      <p:tavLst>
                                        <p:tav tm="0">
                                          <p:val>
                                            <p:strVal val="ppt_x"/>
                                          </p:val>
                                        </p:tav>
                                        <p:tav tm="100000">
                                          <p:val>
                                            <p:strVal val="1+ppt_w/2"/>
                                          </p:val>
                                        </p:tav>
                                      </p:tavLst>
                                    </p:anim>
                                    <p:anim calcmode="lin" valueType="num">
                                      <p:cBhvr additive="base">
                                        <p:cTn id="37" dur="500"/>
                                        <p:tgtEl>
                                          <p:spTgt spid="15"/>
                                        </p:tgtEl>
                                        <p:attrNameLst>
                                          <p:attrName>ppt_y</p:attrName>
                                        </p:attrNameLst>
                                      </p:cBhvr>
                                      <p:tavLst>
                                        <p:tav tm="0">
                                          <p:val>
                                            <p:strVal val="ppt_y"/>
                                          </p:val>
                                        </p:tav>
                                        <p:tav tm="100000">
                                          <p:val>
                                            <p:strVal val="ppt_y"/>
                                          </p:val>
                                        </p:tav>
                                      </p:tavLst>
                                    </p:anim>
                                    <p:set>
                                      <p:cBhvr>
                                        <p:cTn id="38" dur="1" fill="hold">
                                          <p:stCondLst>
                                            <p:cond delay="499"/>
                                          </p:stCondLst>
                                        </p:cTn>
                                        <p:tgtEl>
                                          <p:spTgt spid="15"/>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2" fill="hold" grpId="0" nodeType="clickEffect">
                                  <p:stCondLst>
                                    <p:cond delay="0"/>
                                  </p:stCondLst>
                                  <p:childTnLst>
                                    <p:anim calcmode="lin" valueType="num">
                                      <p:cBhvr additive="base">
                                        <p:cTn id="44" dur="500"/>
                                        <p:tgtEl>
                                          <p:spTgt spid="11"/>
                                        </p:tgtEl>
                                        <p:attrNameLst>
                                          <p:attrName>ppt_x</p:attrName>
                                        </p:attrNameLst>
                                      </p:cBhvr>
                                      <p:tavLst>
                                        <p:tav tm="0">
                                          <p:val>
                                            <p:strVal val="ppt_x"/>
                                          </p:val>
                                        </p:tav>
                                        <p:tav tm="100000">
                                          <p:val>
                                            <p:strVal val="1+ppt_w/2"/>
                                          </p:val>
                                        </p:tav>
                                      </p:tavLst>
                                    </p:anim>
                                    <p:anim calcmode="lin" valueType="num">
                                      <p:cBhvr additive="base">
                                        <p:cTn id="45" dur="500"/>
                                        <p:tgtEl>
                                          <p:spTgt spid="11"/>
                                        </p:tgtEl>
                                        <p:attrNameLst>
                                          <p:attrName>ppt_y</p:attrName>
                                        </p:attrNameLst>
                                      </p:cBhvr>
                                      <p:tavLst>
                                        <p:tav tm="0">
                                          <p:val>
                                            <p:strVal val="ppt_y"/>
                                          </p:val>
                                        </p:tav>
                                        <p:tav tm="100000">
                                          <p:val>
                                            <p:strVal val="ppt_y"/>
                                          </p:val>
                                        </p:tav>
                                      </p:tavLst>
                                    </p:anim>
                                    <p:set>
                                      <p:cBhvr>
                                        <p:cTn id="46" dur="1" fill="hold">
                                          <p:stCondLst>
                                            <p:cond delay="499"/>
                                          </p:stCondLst>
                                        </p:cTn>
                                        <p:tgtEl>
                                          <p:spTgt spid="1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xit" presetSubtype="2" fill="hold" grpId="0" nodeType="clickEffect">
                                  <p:stCondLst>
                                    <p:cond delay="0"/>
                                  </p:stCondLst>
                                  <p:childTnLst>
                                    <p:anim calcmode="lin" valueType="num">
                                      <p:cBhvr additive="base">
                                        <p:cTn id="50" dur="500"/>
                                        <p:tgtEl>
                                          <p:spTgt spid="14"/>
                                        </p:tgtEl>
                                        <p:attrNameLst>
                                          <p:attrName>ppt_x</p:attrName>
                                        </p:attrNameLst>
                                      </p:cBhvr>
                                      <p:tavLst>
                                        <p:tav tm="0">
                                          <p:val>
                                            <p:strVal val="ppt_x"/>
                                          </p:val>
                                        </p:tav>
                                        <p:tav tm="100000">
                                          <p:val>
                                            <p:strVal val="1+ppt_w/2"/>
                                          </p:val>
                                        </p:tav>
                                      </p:tavLst>
                                    </p:anim>
                                    <p:anim calcmode="lin" valueType="num">
                                      <p:cBhvr additive="base">
                                        <p:cTn id="51" dur="500"/>
                                        <p:tgtEl>
                                          <p:spTgt spid="14"/>
                                        </p:tgtEl>
                                        <p:attrNameLst>
                                          <p:attrName>ppt_y</p:attrName>
                                        </p:attrNameLst>
                                      </p:cBhvr>
                                      <p:tavLst>
                                        <p:tav tm="0">
                                          <p:val>
                                            <p:strVal val="ppt_y"/>
                                          </p:val>
                                        </p:tav>
                                        <p:tav tm="100000">
                                          <p:val>
                                            <p:strVal val="ppt_y"/>
                                          </p:val>
                                        </p:tav>
                                      </p:tavLst>
                                    </p:anim>
                                    <p:set>
                                      <p:cBhvr>
                                        <p:cTn id="52" dur="1" fill="hold">
                                          <p:stCondLst>
                                            <p:cond delay="499"/>
                                          </p:stCondLst>
                                        </p:cTn>
                                        <p:tgtEl>
                                          <p:spTgt spid="1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2" fill="hold" grpId="0" nodeType="clickEffect">
                                  <p:stCondLst>
                                    <p:cond delay="0"/>
                                  </p:stCondLst>
                                  <p:childTnLst>
                                    <p:anim calcmode="lin" valueType="num">
                                      <p:cBhvr additive="base">
                                        <p:cTn id="56" dur="500"/>
                                        <p:tgtEl>
                                          <p:spTgt spid="19"/>
                                        </p:tgtEl>
                                        <p:attrNameLst>
                                          <p:attrName>ppt_x</p:attrName>
                                        </p:attrNameLst>
                                      </p:cBhvr>
                                      <p:tavLst>
                                        <p:tav tm="0">
                                          <p:val>
                                            <p:strVal val="ppt_x"/>
                                          </p:val>
                                        </p:tav>
                                        <p:tav tm="100000">
                                          <p:val>
                                            <p:strVal val="1+ppt_w/2"/>
                                          </p:val>
                                        </p:tav>
                                      </p:tavLst>
                                    </p:anim>
                                    <p:anim calcmode="lin" valueType="num">
                                      <p:cBhvr additive="base">
                                        <p:cTn id="57" dur="500"/>
                                        <p:tgtEl>
                                          <p:spTgt spid="19"/>
                                        </p:tgtEl>
                                        <p:attrNameLst>
                                          <p:attrName>ppt_y</p:attrName>
                                        </p:attrNameLst>
                                      </p:cBhvr>
                                      <p:tavLst>
                                        <p:tav tm="0">
                                          <p:val>
                                            <p:strVal val="ppt_y"/>
                                          </p:val>
                                        </p:tav>
                                        <p:tav tm="100000">
                                          <p:val>
                                            <p:strVal val="ppt_y"/>
                                          </p:val>
                                        </p:tav>
                                      </p:tavLst>
                                    </p:anim>
                                    <p:set>
                                      <p:cBhvr>
                                        <p:cTn id="58" dur="1" fill="hold">
                                          <p:stCondLst>
                                            <p:cond delay="499"/>
                                          </p:stCondLst>
                                        </p:cTn>
                                        <p:tgtEl>
                                          <p:spTgt spid="1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0" nodeType="clickEffect">
                                  <p:stCondLst>
                                    <p:cond delay="0"/>
                                  </p:stCondLst>
                                  <p:childTnLst>
                                    <p:anim calcmode="lin" valueType="num">
                                      <p:cBhvr additive="base">
                                        <p:cTn id="62" dur="500"/>
                                        <p:tgtEl>
                                          <p:spTgt spid="20"/>
                                        </p:tgtEl>
                                        <p:attrNameLst>
                                          <p:attrName>ppt_x</p:attrName>
                                        </p:attrNameLst>
                                      </p:cBhvr>
                                      <p:tavLst>
                                        <p:tav tm="0">
                                          <p:val>
                                            <p:strVal val="ppt_x"/>
                                          </p:val>
                                        </p:tav>
                                        <p:tav tm="100000">
                                          <p:val>
                                            <p:strVal val="ppt_x"/>
                                          </p:val>
                                        </p:tav>
                                      </p:tavLst>
                                    </p:anim>
                                    <p:anim calcmode="lin" valueType="num">
                                      <p:cBhvr additive="base">
                                        <p:cTn id="63" dur="500"/>
                                        <p:tgtEl>
                                          <p:spTgt spid="20"/>
                                        </p:tgtEl>
                                        <p:attrNameLst>
                                          <p:attrName>ppt_y</p:attrName>
                                        </p:attrNameLst>
                                      </p:cBhvr>
                                      <p:tavLst>
                                        <p:tav tm="0">
                                          <p:val>
                                            <p:strVal val="ppt_y"/>
                                          </p:val>
                                        </p:tav>
                                        <p:tav tm="100000">
                                          <p:val>
                                            <p:strVal val="1+ppt_h/2"/>
                                          </p:val>
                                        </p:tav>
                                      </p:tavLst>
                                    </p:anim>
                                    <p:set>
                                      <p:cBhvr>
                                        <p:cTn id="64" dur="1" fill="hold">
                                          <p:stCondLst>
                                            <p:cond delay="499"/>
                                          </p:stCondLst>
                                        </p:cTn>
                                        <p:tgtEl>
                                          <p:spTgt spid="20"/>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27"/>
                                        </p:tgtEl>
                                        <p:attrNameLst>
                                          <p:attrName>ppt_x</p:attrName>
                                        </p:attrNameLst>
                                      </p:cBhvr>
                                      <p:tavLst>
                                        <p:tav tm="0">
                                          <p:val>
                                            <p:strVal val="ppt_x"/>
                                          </p:val>
                                        </p:tav>
                                        <p:tav tm="100000">
                                          <p:val>
                                            <p:strVal val="ppt_x"/>
                                          </p:val>
                                        </p:tav>
                                      </p:tavLst>
                                    </p:anim>
                                    <p:anim calcmode="lin" valueType="num">
                                      <p:cBhvr additive="base">
                                        <p:cTn id="69" dur="500"/>
                                        <p:tgtEl>
                                          <p:spTgt spid="27"/>
                                        </p:tgtEl>
                                        <p:attrNameLst>
                                          <p:attrName>ppt_y</p:attrName>
                                        </p:attrNameLst>
                                      </p:cBhvr>
                                      <p:tavLst>
                                        <p:tav tm="0">
                                          <p:val>
                                            <p:strVal val="ppt_y"/>
                                          </p:val>
                                        </p:tav>
                                        <p:tav tm="100000">
                                          <p:val>
                                            <p:strVal val="1+ppt_h/2"/>
                                          </p:val>
                                        </p:tav>
                                      </p:tavLst>
                                    </p:anim>
                                    <p:set>
                                      <p:cBhvr>
                                        <p:cTn id="70" dur="1" fill="hold">
                                          <p:stCondLst>
                                            <p:cond delay="499"/>
                                          </p:stCondLst>
                                        </p:cTn>
                                        <p:tgtEl>
                                          <p:spTgt spid="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21"/>
                                        </p:tgtEl>
                                      </p:cBhvr>
                                    </p:animEffect>
                                    <p:set>
                                      <p:cBhvr>
                                        <p:cTn id="75" dur="1" fill="hold">
                                          <p:stCondLst>
                                            <p:cond delay="499"/>
                                          </p:stCondLst>
                                        </p:cTn>
                                        <p:tgtEl>
                                          <p:spTgt spid="2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22"/>
                                        </p:tgtEl>
                                      </p:cBhvr>
                                    </p:animEffect>
                                    <p:set>
                                      <p:cBhvr>
                                        <p:cTn id="80" dur="1" fill="hold">
                                          <p:stCondLst>
                                            <p:cond delay="499"/>
                                          </p:stCondLst>
                                        </p:cTn>
                                        <p:tgtEl>
                                          <p:spTgt spid="22"/>
                                        </p:tgtEl>
                                        <p:attrNameLst>
                                          <p:attrName>style.visibility</p:attrName>
                                        </p:attrNameLst>
                                      </p:cBhvr>
                                      <p:to>
                                        <p:strVal val="hidden"/>
                                      </p:to>
                                    </p:set>
                                  </p:childTnLst>
                                </p:cTn>
                              </p:par>
                              <p:par>
                                <p:cTn id="81" presetID="2" presetClass="exit" presetSubtype="4" fill="hold" grpId="0" nodeType="withEffect">
                                  <p:stCondLst>
                                    <p:cond delay="0"/>
                                  </p:stCondLst>
                                  <p:childTnLst>
                                    <p:anim calcmode="lin" valueType="num">
                                      <p:cBhvr additive="base">
                                        <p:cTn id="82" dur="1000"/>
                                        <p:tgtEl>
                                          <p:spTgt spid="17"/>
                                        </p:tgtEl>
                                        <p:attrNameLst>
                                          <p:attrName>ppt_x</p:attrName>
                                        </p:attrNameLst>
                                      </p:cBhvr>
                                      <p:tavLst>
                                        <p:tav tm="0">
                                          <p:val>
                                            <p:strVal val="ppt_x"/>
                                          </p:val>
                                        </p:tav>
                                        <p:tav tm="100000">
                                          <p:val>
                                            <p:strVal val="ppt_x"/>
                                          </p:val>
                                        </p:tav>
                                      </p:tavLst>
                                    </p:anim>
                                    <p:anim calcmode="lin" valueType="num">
                                      <p:cBhvr additive="base">
                                        <p:cTn id="83" dur="1000"/>
                                        <p:tgtEl>
                                          <p:spTgt spid="17"/>
                                        </p:tgtEl>
                                        <p:attrNameLst>
                                          <p:attrName>ppt_y</p:attrName>
                                        </p:attrNameLst>
                                      </p:cBhvr>
                                      <p:tavLst>
                                        <p:tav tm="0">
                                          <p:val>
                                            <p:strVal val="ppt_y"/>
                                          </p:val>
                                        </p:tav>
                                        <p:tav tm="100000">
                                          <p:val>
                                            <p:strVal val="1+ppt_h/2"/>
                                          </p:val>
                                        </p:tav>
                                      </p:tavLst>
                                    </p:anim>
                                    <p:set>
                                      <p:cBhvr>
                                        <p:cTn id="84" dur="1" fill="hold">
                                          <p:stCondLst>
                                            <p:cond delay="999"/>
                                          </p:stCondLst>
                                        </p:cTn>
                                        <p:tgtEl>
                                          <p:spTgt spid="17"/>
                                        </p:tgtEl>
                                        <p:attrNameLst>
                                          <p:attrName>style.visibility</p:attrName>
                                        </p:attrNameLst>
                                      </p:cBhvr>
                                      <p:to>
                                        <p:strVal val="hidden"/>
                                      </p:to>
                                    </p:set>
                                  </p:childTnLst>
                                </p:cTn>
                              </p:par>
                              <p:par>
                                <p:cTn id="85" presetID="2" presetClass="exit" presetSubtype="4" fill="hold" grpId="0" nodeType="withEffect">
                                  <p:stCondLst>
                                    <p:cond delay="0"/>
                                  </p:stCondLst>
                                  <p:childTnLst>
                                    <p:anim calcmode="lin" valueType="num">
                                      <p:cBhvr additive="base">
                                        <p:cTn id="86" dur="1000"/>
                                        <p:tgtEl>
                                          <p:spTgt spid="18"/>
                                        </p:tgtEl>
                                        <p:attrNameLst>
                                          <p:attrName>ppt_x</p:attrName>
                                        </p:attrNameLst>
                                      </p:cBhvr>
                                      <p:tavLst>
                                        <p:tav tm="0">
                                          <p:val>
                                            <p:strVal val="ppt_x"/>
                                          </p:val>
                                        </p:tav>
                                        <p:tav tm="100000">
                                          <p:val>
                                            <p:strVal val="ppt_x"/>
                                          </p:val>
                                        </p:tav>
                                      </p:tavLst>
                                    </p:anim>
                                    <p:anim calcmode="lin" valueType="num">
                                      <p:cBhvr additive="base">
                                        <p:cTn id="87" dur="1000"/>
                                        <p:tgtEl>
                                          <p:spTgt spid="18"/>
                                        </p:tgtEl>
                                        <p:attrNameLst>
                                          <p:attrName>ppt_y</p:attrName>
                                        </p:attrNameLst>
                                      </p:cBhvr>
                                      <p:tavLst>
                                        <p:tav tm="0">
                                          <p:val>
                                            <p:strVal val="ppt_y"/>
                                          </p:val>
                                        </p:tav>
                                        <p:tav tm="100000">
                                          <p:val>
                                            <p:strVal val="1+ppt_h/2"/>
                                          </p:val>
                                        </p:tav>
                                      </p:tavLst>
                                    </p:anim>
                                    <p:set>
                                      <p:cBhvr>
                                        <p:cTn id="88"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4" grpId="0" animBg="1"/>
      <p:bldP spid="15" grpId="0" animBg="1"/>
      <p:bldP spid="16" grpId="0" animBg="1"/>
      <p:bldP spid="17" grpId="0" animBg="1"/>
      <p:bldP spid="18" grpId="0" animBg="1"/>
      <p:bldP spid="19" grpId="0" animBg="1"/>
      <p:bldP spid="20" grpId="0" animBg="1"/>
      <p:bldP spid="21" grpId="0" animBg="1"/>
      <p:bldP spid="22" grpId="0" animBg="1"/>
      <p:bldP spid="25" grpId="0" animBg="1"/>
      <p:bldP spid="27" grpId="0" animBg="1"/>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cstate="hqprint">
            <a:extLst>
              <a:ext uri="{28A0092B-C50C-407E-A947-70E740481C1C}">
                <a14:useLocalDpi xmlns:a14="http://schemas.microsoft.com/office/drawing/2010/main" val="0"/>
              </a:ext>
            </a:extLst>
          </a:blip>
          <a:srcRect r="6917"/>
          <a:stretch/>
        </p:blipFill>
        <p:spPr>
          <a:xfrm>
            <a:off x="1730158" y="69848"/>
            <a:ext cx="8731685" cy="6757416"/>
          </a:xfrm>
          <a:prstGeom prst="rect">
            <a:avLst/>
          </a:prstGeom>
        </p:spPr>
      </p:pic>
    </p:spTree>
    <p:custDataLst>
      <p:tags r:id="rId1"/>
    </p:custDataLst>
    <p:extLst>
      <p:ext uri="{BB962C8B-B14F-4D97-AF65-F5344CB8AC3E}">
        <p14:creationId xmlns:p14="http://schemas.microsoft.com/office/powerpoint/2010/main" val="3520881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1B087D-B679-F049-8CE9-ADF39CB2A24E}"/>
              </a:ext>
            </a:extLst>
          </p:cNvPr>
          <p:cNvSpPr/>
          <p:nvPr/>
        </p:nvSpPr>
        <p:spPr>
          <a:xfrm>
            <a:off x="0" y="0"/>
            <a:ext cx="12192000" cy="71363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p:cNvSpPr>
            <a:spLocks noGrp="1"/>
          </p:cNvSpPr>
          <p:nvPr>
            <p:ph type="title"/>
          </p:nvPr>
        </p:nvSpPr>
        <p:spPr>
          <a:xfrm>
            <a:off x="2014708" y="2408989"/>
            <a:ext cx="8162581" cy="1111568"/>
          </a:xfrm>
        </p:spPr>
        <p:txBody>
          <a:bodyPr>
            <a:normAutofit/>
          </a:bodyPr>
          <a:lstStyle/>
          <a:p>
            <a:r>
              <a:rPr lang="en-US" sz="6000" dirty="0">
                <a:solidFill>
                  <a:srgbClr val="263250"/>
                </a:solidFill>
              </a:rPr>
              <a:t>QUESTIONS?</a:t>
            </a:r>
          </a:p>
        </p:txBody>
      </p:sp>
      <p:sp>
        <p:nvSpPr>
          <p:cNvPr id="7" name="Rectangle 6">
            <a:extLst>
              <a:ext uri="{FF2B5EF4-FFF2-40B4-BE49-F238E27FC236}">
                <a16:creationId xmlns:a16="http://schemas.microsoft.com/office/drawing/2014/main" id="{9237F57C-3881-4D84-AD06-D2AA62798888}"/>
              </a:ext>
            </a:extLst>
          </p:cNvPr>
          <p:cNvSpPr/>
          <p:nvPr/>
        </p:nvSpPr>
        <p:spPr>
          <a:xfrm>
            <a:off x="5736000" y="3543142"/>
            <a:ext cx="720000" cy="5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custDataLst>
      <p:tags r:id="rId1"/>
    </p:custDataLst>
    <p:extLst>
      <p:ext uri="{BB962C8B-B14F-4D97-AF65-F5344CB8AC3E}">
        <p14:creationId xmlns:p14="http://schemas.microsoft.com/office/powerpoint/2010/main" val="2094279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West Virginia Statute</a:t>
            </a:r>
          </a:p>
        </p:txBody>
      </p:sp>
      <p:sp>
        <p:nvSpPr>
          <p:cNvPr id="3" name="Text Placeholder 2"/>
          <p:cNvSpPr>
            <a:spLocks noGrp="1"/>
          </p:cNvSpPr>
          <p:nvPr>
            <p:ph type="body" sz="quarter" idx="13"/>
          </p:nvPr>
        </p:nvSpPr>
        <p:spPr/>
        <p:txBody>
          <a:bodyPr/>
          <a:lstStyle/>
          <a:p>
            <a:r>
              <a:rPr lang="en-ID" dirty="0"/>
              <a:t>Working Together for Youth in West Virginia</a:t>
            </a:r>
          </a:p>
        </p:txBody>
      </p:sp>
      <p:sp>
        <p:nvSpPr>
          <p:cNvPr id="4" name="TextBox 3"/>
          <p:cNvSpPr txBox="1"/>
          <p:nvPr/>
        </p:nvSpPr>
        <p:spPr>
          <a:xfrm>
            <a:off x="885265" y="1772366"/>
            <a:ext cx="10421470" cy="5016758"/>
          </a:xfrm>
          <a:prstGeom prst="rect">
            <a:avLst/>
          </a:prstGeom>
          <a:noFill/>
        </p:spPr>
        <p:txBody>
          <a:bodyPr wrap="square" rtlCol="0">
            <a:spAutoFit/>
          </a:bodyPr>
          <a:lstStyle/>
          <a:p>
            <a:r>
              <a:rPr lang="en-US" sz="1600" dirty="0"/>
              <a:t>Be it enacted by the Legislature of West Virginia:</a:t>
            </a:r>
            <a:br>
              <a:rPr lang="en-US" sz="1600" dirty="0"/>
            </a:br>
            <a:endParaRPr lang="en-US" sz="1600" dirty="0"/>
          </a:p>
          <a:p>
            <a:r>
              <a:rPr lang="en-US" sz="1600" dirty="0"/>
              <a:t>That §49-5-13d of the Code of West Virginia, 1931, as amended, be amended and reenacted to read as follows:</a:t>
            </a:r>
            <a:br>
              <a:rPr lang="en-US" sz="1600" dirty="0"/>
            </a:br>
            <a:endParaRPr lang="en-US" sz="1600" dirty="0"/>
          </a:p>
          <a:p>
            <a:r>
              <a:rPr lang="en-US" sz="1600" dirty="0"/>
              <a:t>ARTICLE 5. JUVENILE PROCEEDINGS.</a:t>
            </a:r>
            <a:br>
              <a:rPr lang="en-US" sz="1600" dirty="0"/>
            </a:br>
            <a:endParaRPr lang="en-US" sz="1600" dirty="0"/>
          </a:p>
          <a:p>
            <a:r>
              <a:rPr lang="en-US" sz="1600" dirty="0"/>
              <a:t>§49-5-13d. Teen court program.</a:t>
            </a:r>
            <a:br>
              <a:rPr lang="en-US" sz="1600" dirty="0"/>
            </a:br>
            <a:endParaRPr lang="en-US" sz="1600" dirty="0"/>
          </a:p>
          <a:p>
            <a:r>
              <a:rPr lang="en-US" sz="1600" dirty="0"/>
              <a:t>Notwithstanding any provision of this article to the contrary, in any county that chooses to institute a teen court program in accordance with the provisions of this section, any juvenile who is alleged to have committed a status offense or an act of delinquency which would be a misdemeanor if committed by an adult and who is otherwise subject to the provisions of this article may be given the option of proceeding in the teen court program as an alternative to the filing of a formal petition under section seven of this article or proceeding to a disposition as provided by section eleven-a or thirteen of this article, as the case may be. The decision to extend the option to enter the teen court program as an alternative procedure shall be made by the circuit court if the court finds that the offender is a suitable candidate for the program. No juvenile may enter the teen court program unless he or she and his or her parent or guardian consent. Any juvenile who does not successfully cooperate in and complete the teen court program and any disposition imposed therein shall be returned to the circuit court for further disposition as provided by section eleven-a or thirteen of this article, as the case may be.</a:t>
            </a:r>
            <a:br>
              <a:rPr lang="en-US" sz="1600" dirty="0"/>
            </a:br>
            <a:endParaRPr lang="en-US" sz="1600" dirty="0"/>
          </a:p>
          <a:p>
            <a:r>
              <a:rPr lang="en-US" sz="1600" dirty="0"/>
              <a:t>(continued…)</a:t>
            </a:r>
          </a:p>
        </p:txBody>
      </p:sp>
    </p:spTree>
    <p:custDataLst>
      <p:tags r:id="rId1"/>
    </p:custDataLst>
    <p:extLst>
      <p:ext uri="{BB962C8B-B14F-4D97-AF65-F5344CB8AC3E}">
        <p14:creationId xmlns:p14="http://schemas.microsoft.com/office/powerpoint/2010/main" val="13431195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West Virginia Statute</a:t>
            </a:r>
          </a:p>
        </p:txBody>
      </p:sp>
      <p:sp>
        <p:nvSpPr>
          <p:cNvPr id="3" name="Text Placeholder 2"/>
          <p:cNvSpPr>
            <a:spLocks noGrp="1"/>
          </p:cNvSpPr>
          <p:nvPr>
            <p:ph type="body" sz="quarter" idx="13"/>
          </p:nvPr>
        </p:nvSpPr>
        <p:spPr/>
        <p:txBody>
          <a:bodyPr/>
          <a:lstStyle/>
          <a:p>
            <a:r>
              <a:rPr lang="en-ID" dirty="0"/>
              <a:t>Working Together for Youth in West Virginia</a:t>
            </a:r>
          </a:p>
        </p:txBody>
      </p:sp>
      <p:sp>
        <p:nvSpPr>
          <p:cNvPr id="4" name="TextBox 3"/>
          <p:cNvSpPr txBox="1"/>
          <p:nvPr/>
        </p:nvSpPr>
        <p:spPr>
          <a:xfrm>
            <a:off x="885265" y="1940455"/>
            <a:ext cx="10421470" cy="5016758"/>
          </a:xfrm>
          <a:prstGeom prst="rect">
            <a:avLst/>
          </a:prstGeom>
          <a:noFill/>
        </p:spPr>
        <p:txBody>
          <a:bodyPr wrap="square" rtlCol="0">
            <a:spAutoFit/>
          </a:bodyPr>
          <a:lstStyle/>
          <a:p>
            <a:r>
              <a:rPr lang="en-US" sz="1600" dirty="0"/>
              <a:t>(B) The following provisions apply to all teen court programs:</a:t>
            </a:r>
            <a:br>
              <a:rPr lang="en-US" sz="1600" dirty="0"/>
            </a:br>
            <a:endParaRPr lang="en-US" sz="1600" dirty="0"/>
          </a:p>
          <a:p>
            <a:r>
              <a:rPr lang="en-US" sz="1600" dirty="0"/>
              <a:t>(1) The judge for each teen court proceeding shall be an </a:t>
            </a:r>
            <a:r>
              <a:rPr lang="en-US" sz="1600" b="1" dirty="0"/>
              <a:t>acting or retired circuit court judge or an active member of the West Virginia State Bar</a:t>
            </a:r>
            <a:r>
              <a:rPr lang="en-US" sz="1600" dirty="0"/>
              <a:t>, who serves on a voluntary basis.</a:t>
            </a:r>
            <a:br>
              <a:rPr lang="en-US" sz="1600" dirty="0"/>
            </a:br>
            <a:endParaRPr lang="en-US" sz="1600" dirty="0"/>
          </a:p>
          <a:p>
            <a:r>
              <a:rPr lang="en-US" sz="1600" dirty="0"/>
              <a:t>(2) Any juvenile who selects the teen court program as an alternative disposition </a:t>
            </a:r>
            <a:r>
              <a:rPr lang="en-US" sz="1600" b="1" dirty="0"/>
              <a:t>shall agree to serve thereafter on at least two occasions as a teen court juror</a:t>
            </a:r>
            <a:r>
              <a:rPr lang="en-US" sz="1600" dirty="0"/>
              <a:t>.</a:t>
            </a:r>
            <a:br>
              <a:rPr lang="en-US" sz="1600" dirty="0"/>
            </a:br>
            <a:endParaRPr lang="en-US" sz="1600" dirty="0"/>
          </a:p>
          <a:p>
            <a:r>
              <a:rPr lang="en-US" sz="1600" dirty="0"/>
              <a:t>(3) Volunteer students from grades </a:t>
            </a:r>
            <a:r>
              <a:rPr lang="en-US" sz="1600" b="1" dirty="0"/>
              <a:t>seven through twelve </a:t>
            </a:r>
            <a:r>
              <a:rPr lang="en-US" sz="1600" dirty="0"/>
              <a:t>of the schools within the county shall be selected to serve as defense attorney, prosecuting attorney, court clerk, bailiff and jurors for each proceeding.</a:t>
            </a:r>
            <a:br>
              <a:rPr lang="en-US" sz="1600" dirty="0"/>
            </a:br>
            <a:endParaRPr lang="en-US" sz="1600" dirty="0"/>
          </a:p>
          <a:p>
            <a:r>
              <a:rPr lang="en-US" sz="1600" dirty="0"/>
              <a:t>(4) Disposition in a teen court proceeding shall consist of requiring the juvenile to perform </a:t>
            </a:r>
            <a:r>
              <a:rPr lang="en-US" sz="1600" b="1" dirty="0"/>
              <a:t>sixteen to forty hours of community service</a:t>
            </a:r>
            <a:r>
              <a:rPr lang="en-US" sz="1600" dirty="0"/>
              <a:t>, the duration and type of which shall be determined by the teen court jury from a standard list of available community service programs provided by the county juvenile probation system and a standard list of alternative consequences that are consistent with the purposes of this article. The performance of the juvenile </a:t>
            </a:r>
            <a:r>
              <a:rPr lang="en-US" sz="1600" b="1" dirty="0"/>
              <a:t>shall be monitored by the county juvenile probation system</a:t>
            </a:r>
            <a:r>
              <a:rPr lang="en-US" sz="1600" dirty="0"/>
              <a:t>. The juvenile shall also perform at least two sessions of teen court jury service and, if considered appropriate by the circuit court judge, participate in an education program. Nothing in this section may be construed so as to deny availability of the services provided under section eleven-a of this article to juveniles who are otherwise eligible therefore.</a:t>
            </a:r>
            <a:br>
              <a:rPr lang="en-US" sz="1600" dirty="0"/>
            </a:br>
            <a:endParaRPr lang="en-US" sz="1600" dirty="0"/>
          </a:p>
        </p:txBody>
      </p:sp>
    </p:spTree>
    <p:custDataLst>
      <p:tags r:id="rId1"/>
    </p:custDataLst>
    <p:extLst>
      <p:ext uri="{BB962C8B-B14F-4D97-AF65-F5344CB8AC3E}">
        <p14:creationId xmlns:p14="http://schemas.microsoft.com/office/powerpoint/2010/main" val="3039221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West Virginia Statute</a:t>
            </a:r>
          </a:p>
        </p:txBody>
      </p:sp>
      <p:sp>
        <p:nvSpPr>
          <p:cNvPr id="3" name="Text Placeholder 2"/>
          <p:cNvSpPr>
            <a:spLocks noGrp="1"/>
          </p:cNvSpPr>
          <p:nvPr>
            <p:ph type="body" sz="quarter" idx="13"/>
          </p:nvPr>
        </p:nvSpPr>
        <p:spPr/>
        <p:txBody>
          <a:bodyPr/>
          <a:lstStyle/>
          <a:p>
            <a:r>
              <a:rPr lang="en-ID" dirty="0"/>
              <a:t>Working Together for Youth in West Virginia</a:t>
            </a:r>
          </a:p>
        </p:txBody>
      </p:sp>
      <p:sp>
        <p:nvSpPr>
          <p:cNvPr id="4" name="TextBox 3"/>
          <p:cNvSpPr txBox="1"/>
          <p:nvPr/>
        </p:nvSpPr>
        <p:spPr>
          <a:xfrm>
            <a:off x="885265" y="2407024"/>
            <a:ext cx="10421470" cy="3785652"/>
          </a:xfrm>
          <a:prstGeom prst="rect">
            <a:avLst/>
          </a:prstGeom>
          <a:noFill/>
        </p:spPr>
        <p:txBody>
          <a:bodyPr wrap="square" rtlCol="0">
            <a:spAutoFit/>
          </a:bodyPr>
          <a:lstStyle/>
          <a:p>
            <a:r>
              <a:rPr lang="en-US" sz="1600" dirty="0"/>
              <a:t>(c) The rules for administration, procedure and admission of evidence shall be determined by the </a:t>
            </a:r>
            <a:r>
              <a:rPr lang="en-US" sz="1600" b="1" dirty="0"/>
              <a:t>chief circuit judge</a:t>
            </a:r>
            <a:r>
              <a:rPr lang="en-US" sz="1600" dirty="0"/>
              <a:t>, but in no case may the court require a juvenile to admit the allegation against him or her as a prerequisite to participation in the teen court program. A copy of these rules shall be provided to every teen court participant.</a:t>
            </a:r>
            <a:br>
              <a:rPr lang="en-US" sz="1600" dirty="0"/>
            </a:br>
            <a:endParaRPr lang="en-US" sz="1600" dirty="0"/>
          </a:p>
          <a:p>
            <a:r>
              <a:rPr lang="en-US" sz="1600" dirty="0"/>
              <a:t>(d) Each county that operates, or </a:t>
            </a:r>
            <a:r>
              <a:rPr lang="en-US" sz="1600" b="1" dirty="0"/>
              <a:t>wishes to operate</a:t>
            </a:r>
            <a:r>
              <a:rPr lang="en-US" sz="1600" dirty="0"/>
              <a:t>, a teen court program as provided in this section is hereby authorized to adopt a mandatory fee of </a:t>
            </a:r>
            <a:r>
              <a:rPr lang="en-US" sz="1600" b="1" dirty="0"/>
              <a:t>up to five dollars </a:t>
            </a:r>
            <a:r>
              <a:rPr lang="en-US" sz="1600" dirty="0"/>
              <a:t>to be assessed as provided in this subsection. </a:t>
            </a:r>
            <a:r>
              <a:rPr lang="en-US" sz="1600" b="1" dirty="0"/>
              <a:t>Municipal courts may assess a fee </a:t>
            </a:r>
            <a:r>
              <a:rPr lang="en-US" sz="1600" dirty="0"/>
              <a:t>pursuant to the provisions of this section upon authorization by the city council of said municipality. Assessments collected by the clerk of the court pursuant to this subsection shall be deposited into an account specifically for the operation and administration of a teen court program. The </a:t>
            </a:r>
            <a:r>
              <a:rPr lang="en-US" sz="1600" b="1" dirty="0"/>
              <a:t>clerk of the court of conviction shall collect the fees </a:t>
            </a:r>
            <a:r>
              <a:rPr lang="en-US" sz="1600" dirty="0"/>
              <a:t>established in this subsection and shall remit the fees to the teen court program.</a:t>
            </a:r>
            <a:br>
              <a:rPr lang="en-US" sz="1600" dirty="0"/>
            </a:br>
            <a:endParaRPr lang="en-US" sz="1600" dirty="0"/>
          </a:p>
          <a:p>
            <a:r>
              <a:rPr lang="en-US" sz="1600" dirty="0"/>
              <a:t>Any mandatory fee established by a county commission or city council in accordance with the provisions of this subsection shall be paid by the defendant on a judgment of guilty or a plea of nolo contendere for each violation committed in the county or municipality of any felony, misdemeanor or any local ordinance, including traffic violations and moving violations but excluding municipal parking ordinances.</a:t>
            </a:r>
          </a:p>
        </p:txBody>
      </p:sp>
    </p:spTree>
    <p:custDataLst>
      <p:tags r:id="rId1"/>
    </p:custDataLst>
    <p:extLst>
      <p:ext uri="{BB962C8B-B14F-4D97-AF65-F5344CB8AC3E}">
        <p14:creationId xmlns:p14="http://schemas.microsoft.com/office/powerpoint/2010/main" val="608095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94E95771-C512-C145-A746-3792BD3859D0}"/>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t="-359"/>
          <a:stretch/>
        </p:blipFill>
        <p:spPr>
          <a:xfrm>
            <a:off x="1413623" y="1404166"/>
            <a:ext cx="3125595" cy="3006593"/>
          </a:xfrm>
          <a:prstGeom prst="rect">
            <a:avLst/>
          </a:prstGeom>
        </p:spPr>
      </p:pic>
      <p:sp>
        <p:nvSpPr>
          <p:cNvPr id="25" name="Rectangle 24">
            <a:extLst>
              <a:ext uri="{FF2B5EF4-FFF2-40B4-BE49-F238E27FC236}">
                <a16:creationId xmlns:a16="http://schemas.microsoft.com/office/drawing/2014/main" id="{9BFA0C67-6502-3D49-B9B5-BBBBDA10DCD9}"/>
              </a:ext>
            </a:extLst>
          </p:cNvPr>
          <p:cNvSpPr/>
          <p:nvPr/>
        </p:nvSpPr>
        <p:spPr>
          <a:xfrm>
            <a:off x="0" y="0"/>
            <a:ext cx="12192000" cy="742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5430982" y="1249190"/>
            <a:ext cx="6496858" cy="1111568"/>
          </a:xfrm>
        </p:spPr>
        <p:txBody>
          <a:bodyPr>
            <a:normAutofit/>
          </a:bodyPr>
          <a:lstStyle/>
          <a:p>
            <a:r>
              <a:rPr lang="en-US" sz="2800" dirty="0"/>
              <a:t>Mission of the State Association</a:t>
            </a:r>
          </a:p>
        </p:txBody>
      </p:sp>
      <p:sp>
        <p:nvSpPr>
          <p:cNvPr id="6" name="Text Placeholder 5"/>
          <p:cNvSpPr>
            <a:spLocks noGrp="1"/>
          </p:cNvSpPr>
          <p:nvPr>
            <p:ph type="body" sz="quarter" idx="13"/>
          </p:nvPr>
        </p:nvSpPr>
        <p:spPr>
          <a:xfrm>
            <a:off x="5430982" y="1065833"/>
            <a:ext cx="6172200" cy="366713"/>
          </a:xfrm>
        </p:spPr>
        <p:txBody>
          <a:bodyPr/>
          <a:lstStyle/>
          <a:p>
            <a:r>
              <a:rPr lang="en-ID" dirty="0"/>
              <a:t>Working Together for Youth in West Virginia</a:t>
            </a:r>
          </a:p>
        </p:txBody>
      </p:sp>
      <p:sp>
        <p:nvSpPr>
          <p:cNvPr id="55" name="Rectangle 54">
            <a:extLst>
              <a:ext uri="{FF2B5EF4-FFF2-40B4-BE49-F238E27FC236}">
                <a16:creationId xmlns:a16="http://schemas.microsoft.com/office/drawing/2014/main" id="{30C1EF62-DC5C-4B63-8B5C-2E5254D92A64}"/>
              </a:ext>
            </a:extLst>
          </p:cNvPr>
          <p:cNvSpPr/>
          <p:nvPr/>
        </p:nvSpPr>
        <p:spPr>
          <a:xfrm>
            <a:off x="6141272" y="3262205"/>
            <a:ext cx="5604734" cy="646331"/>
          </a:xfrm>
          <a:prstGeom prst="rect">
            <a:avLst/>
          </a:prstGeom>
        </p:spPr>
        <p:txBody>
          <a:bodyPr wrap="square">
            <a:spAutoFit/>
          </a:bodyPr>
          <a:lstStyle/>
          <a:p>
            <a:r>
              <a:rPr lang="en-US" dirty="0"/>
              <a:t>Providing continuing education and training for those operating Teen Courts</a:t>
            </a:r>
          </a:p>
        </p:txBody>
      </p:sp>
      <p:sp>
        <p:nvSpPr>
          <p:cNvPr id="57" name="Rectangle 56">
            <a:extLst>
              <a:ext uri="{FF2B5EF4-FFF2-40B4-BE49-F238E27FC236}">
                <a16:creationId xmlns:a16="http://schemas.microsoft.com/office/drawing/2014/main" id="{30C1EF62-DC5C-4B63-8B5C-2E5254D92A64}"/>
              </a:ext>
            </a:extLst>
          </p:cNvPr>
          <p:cNvSpPr/>
          <p:nvPr/>
        </p:nvSpPr>
        <p:spPr>
          <a:xfrm>
            <a:off x="6141272" y="4105077"/>
            <a:ext cx="5604734" cy="646331"/>
          </a:xfrm>
          <a:prstGeom prst="rect">
            <a:avLst/>
          </a:prstGeom>
        </p:spPr>
        <p:txBody>
          <a:bodyPr wrap="square">
            <a:spAutoFit/>
          </a:bodyPr>
          <a:lstStyle/>
          <a:p>
            <a:r>
              <a:rPr lang="en-US" dirty="0"/>
              <a:t>Maintaining a communication network between existing Teen Courts to develop consistency between programs</a:t>
            </a:r>
          </a:p>
        </p:txBody>
      </p:sp>
      <p:sp>
        <p:nvSpPr>
          <p:cNvPr id="59" name="Rectangle 58">
            <a:extLst>
              <a:ext uri="{FF2B5EF4-FFF2-40B4-BE49-F238E27FC236}">
                <a16:creationId xmlns:a16="http://schemas.microsoft.com/office/drawing/2014/main" id="{30C1EF62-DC5C-4B63-8B5C-2E5254D92A64}"/>
              </a:ext>
            </a:extLst>
          </p:cNvPr>
          <p:cNvSpPr/>
          <p:nvPr/>
        </p:nvSpPr>
        <p:spPr>
          <a:xfrm>
            <a:off x="6141272" y="5791229"/>
            <a:ext cx="5604734" cy="369332"/>
          </a:xfrm>
          <a:prstGeom prst="rect">
            <a:avLst/>
          </a:prstGeom>
        </p:spPr>
        <p:txBody>
          <a:bodyPr wrap="square">
            <a:spAutoFit/>
          </a:bodyPr>
          <a:lstStyle/>
          <a:p>
            <a:r>
              <a:rPr lang="en-US" dirty="0"/>
              <a:t>Reducing juvenile crime</a:t>
            </a:r>
          </a:p>
        </p:txBody>
      </p:sp>
      <p:sp>
        <p:nvSpPr>
          <p:cNvPr id="51" name="Oval 50"/>
          <p:cNvSpPr/>
          <p:nvPr/>
        </p:nvSpPr>
        <p:spPr>
          <a:xfrm>
            <a:off x="5569324" y="3365908"/>
            <a:ext cx="391886" cy="391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5569324" y="4208643"/>
            <a:ext cx="391886" cy="391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569324" y="5904818"/>
            <a:ext cx="391886" cy="391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3892808-E7C8-FB48-8939-07A9E489F61B}"/>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a:stretch/>
        </p:blipFill>
        <p:spPr>
          <a:xfrm>
            <a:off x="1674301" y="4173180"/>
            <a:ext cx="3301698" cy="1798008"/>
          </a:xfrm>
          <a:prstGeom prst="rect">
            <a:avLst/>
          </a:prstGeom>
        </p:spPr>
      </p:pic>
      <p:cxnSp>
        <p:nvCxnSpPr>
          <p:cNvPr id="79" name="Straight Connector 78">
            <a:extLst>
              <a:ext uri="{FF2B5EF4-FFF2-40B4-BE49-F238E27FC236}">
                <a16:creationId xmlns:a16="http://schemas.microsoft.com/office/drawing/2014/main" id="{9F1A7EA3-0195-E049-94FE-AEBB4CF82F27}"/>
              </a:ext>
            </a:extLst>
          </p:cNvPr>
          <p:cNvCxnSpPr>
            <a:cxnSpLocks/>
          </p:cNvCxnSpPr>
          <p:nvPr/>
        </p:nvCxnSpPr>
        <p:spPr>
          <a:xfrm>
            <a:off x="5125347" y="1145750"/>
            <a:ext cx="0" cy="5201217"/>
          </a:xfrm>
          <a:prstGeom prst="line">
            <a:avLst/>
          </a:prstGeom>
          <a:ln w="952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0C1EF62-DC5C-4B63-8B5C-2E5254D92A64}"/>
              </a:ext>
            </a:extLst>
          </p:cNvPr>
          <p:cNvSpPr/>
          <p:nvPr/>
        </p:nvSpPr>
        <p:spPr>
          <a:xfrm>
            <a:off x="6136192" y="4968677"/>
            <a:ext cx="5604734" cy="369332"/>
          </a:xfrm>
          <a:prstGeom prst="rect">
            <a:avLst/>
          </a:prstGeom>
        </p:spPr>
        <p:txBody>
          <a:bodyPr wrap="square">
            <a:spAutoFit/>
          </a:bodyPr>
          <a:lstStyle/>
          <a:p>
            <a:r>
              <a:rPr lang="en-US" dirty="0"/>
              <a:t>Promoting the development of other Teen Courts</a:t>
            </a:r>
          </a:p>
        </p:txBody>
      </p:sp>
      <p:sp>
        <p:nvSpPr>
          <p:cNvPr id="18" name="Oval 17"/>
          <p:cNvSpPr/>
          <p:nvPr/>
        </p:nvSpPr>
        <p:spPr>
          <a:xfrm>
            <a:off x="5564244" y="5072243"/>
            <a:ext cx="391886" cy="391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564244" y="2487706"/>
            <a:ext cx="6176682" cy="584775"/>
          </a:xfrm>
          <a:prstGeom prst="rect">
            <a:avLst/>
          </a:prstGeom>
          <a:noFill/>
        </p:spPr>
        <p:txBody>
          <a:bodyPr wrap="square" rtlCol="0">
            <a:spAutoFit/>
          </a:bodyPr>
          <a:lstStyle/>
          <a:p>
            <a:r>
              <a:rPr lang="en-US" sz="1600" dirty="0"/>
              <a:t>The West Virginia Teen Court Association was established in early 2006 for the purposes of:</a:t>
            </a:r>
          </a:p>
        </p:txBody>
      </p:sp>
    </p:spTree>
    <p:custDataLst>
      <p:tags r:id="rId1"/>
    </p:custDataLst>
    <p:extLst>
      <p:ext uri="{BB962C8B-B14F-4D97-AF65-F5344CB8AC3E}">
        <p14:creationId xmlns:p14="http://schemas.microsoft.com/office/powerpoint/2010/main" val="191537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B97B9BC-0D69-7A4F-AA6A-7239842CEDE1}"/>
              </a:ext>
            </a:extLst>
          </p:cNvPr>
          <p:cNvSpPr/>
          <p:nvPr/>
        </p:nvSpPr>
        <p:spPr>
          <a:xfrm>
            <a:off x="0" y="1"/>
            <a:ext cx="6096000" cy="6858000"/>
          </a:xfrm>
          <a:prstGeom prst="rect">
            <a:avLst/>
          </a:prstGeom>
          <a:solidFill>
            <a:srgbClr val="2632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r>
              <a:rPr lang="en-US" dirty="0"/>
              <a:t>Contact Us</a:t>
            </a:r>
          </a:p>
        </p:txBody>
      </p:sp>
      <p:sp>
        <p:nvSpPr>
          <p:cNvPr id="5" name="Text Placeholder 4"/>
          <p:cNvSpPr>
            <a:spLocks noGrp="1"/>
          </p:cNvSpPr>
          <p:nvPr>
            <p:ph type="body" sz="quarter" idx="13"/>
          </p:nvPr>
        </p:nvSpPr>
        <p:spPr/>
        <p:txBody>
          <a:bodyPr/>
          <a:lstStyle/>
          <a:p>
            <a:r>
              <a:rPr lang="en-ID" dirty="0"/>
              <a:t>Working Together for Youth in West Virginia</a:t>
            </a:r>
          </a:p>
        </p:txBody>
      </p:sp>
      <p:sp>
        <p:nvSpPr>
          <p:cNvPr id="35" name="Rectangle 34">
            <a:extLst>
              <a:ext uri="{FF2B5EF4-FFF2-40B4-BE49-F238E27FC236}">
                <a16:creationId xmlns:a16="http://schemas.microsoft.com/office/drawing/2014/main" id="{30C1EF62-DC5C-4B63-8B5C-2E5254D92A64}"/>
              </a:ext>
            </a:extLst>
          </p:cNvPr>
          <p:cNvSpPr/>
          <p:nvPr/>
        </p:nvSpPr>
        <p:spPr>
          <a:xfrm>
            <a:off x="838200" y="2633977"/>
            <a:ext cx="4231474" cy="1017330"/>
          </a:xfrm>
          <a:prstGeom prst="rect">
            <a:avLst/>
          </a:prstGeom>
        </p:spPr>
        <p:txBody>
          <a:bodyPr wrap="square">
            <a:spAutoFit/>
          </a:bodyPr>
          <a:lstStyle/>
          <a:p>
            <a:pPr>
              <a:lnSpc>
                <a:spcPct val="150000"/>
              </a:lnSpc>
            </a:pPr>
            <a:r>
              <a:rPr lang="en-US" sz="1400" dirty="0">
                <a:solidFill>
                  <a:schemeClr val="bg2"/>
                </a:solidFill>
              </a:rPr>
              <a:t>Gregory A. Puckett</a:t>
            </a:r>
          </a:p>
          <a:p>
            <a:pPr>
              <a:lnSpc>
                <a:spcPct val="150000"/>
              </a:lnSpc>
            </a:pPr>
            <a:r>
              <a:rPr lang="en-US" sz="1400" dirty="0">
                <a:solidFill>
                  <a:schemeClr val="bg2"/>
                </a:solidFill>
              </a:rPr>
              <a:t>Executive Director</a:t>
            </a:r>
          </a:p>
          <a:p>
            <a:pPr>
              <a:lnSpc>
                <a:spcPct val="150000"/>
              </a:lnSpc>
            </a:pPr>
            <a:r>
              <a:rPr lang="en-US" sz="1400" dirty="0">
                <a:solidFill>
                  <a:schemeClr val="bg2"/>
                </a:solidFill>
              </a:rPr>
              <a:t>Community Connections, Inc.</a:t>
            </a:r>
          </a:p>
        </p:txBody>
      </p:sp>
      <p:grpSp>
        <p:nvGrpSpPr>
          <p:cNvPr id="36" name="Group 35"/>
          <p:cNvGrpSpPr/>
          <p:nvPr/>
        </p:nvGrpSpPr>
        <p:grpSpPr>
          <a:xfrm>
            <a:off x="975360" y="2393905"/>
            <a:ext cx="936000" cy="72000"/>
            <a:chOff x="621776" y="1599248"/>
            <a:chExt cx="936000" cy="72000"/>
          </a:xfrm>
        </p:grpSpPr>
        <p:sp>
          <p:nvSpPr>
            <p:cNvPr id="37" name="Rectangle 36">
              <a:extLst>
                <a:ext uri="{FF2B5EF4-FFF2-40B4-BE49-F238E27FC236}">
                  <a16:creationId xmlns:a16="http://schemas.microsoft.com/office/drawing/2014/main" id="{8A30CD09-A125-4102-B746-7C3D30903EB3}"/>
                </a:ext>
              </a:extLst>
            </p:cNvPr>
            <p:cNvSpPr/>
            <p:nvPr userDrawn="1"/>
          </p:nvSpPr>
          <p:spPr>
            <a:xfrm>
              <a:off x="621776" y="1599248"/>
              <a:ext cx="4680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D"/>
            </a:p>
          </p:txBody>
        </p:sp>
        <p:sp>
          <p:nvSpPr>
            <p:cNvPr id="38" name="Rectangle 37">
              <a:extLst>
                <a:ext uri="{FF2B5EF4-FFF2-40B4-BE49-F238E27FC236}">
                  <a16:creationId xmlns:a16="http://schemas.microsoft.com/office/drawing/2014/main" id="{E3EBC6E2-C170-46AA-9788-C8DC0DF8A9AF}"/>
                </a:ext>
              </a:extLst>
            </p:cNvPr>
            <p:cNvSpPr/>
            <p:nvPr userDrawn="1"/>
          </p:nvSpPr>
          <p:spPr>
            <a:xfrm>
              <a:off x="1089776" y="1599248"/>
              <a:ext cx="468000" cy="7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ID"/>
            </a:p>
          </p:txBody>
        </p:sp>
      </p:grpSp>
      <p:sp>
        <p:nvSpPr>
          <p:cNvPr id="40" name="Rectangle 39"/>
          <p:cNvSpPr/>
          <p:nvPr/>
        </p:nvSpPr>
        <p:spPr>
          <a:xfrm>
            <a:off x="1443360" y="4329776"/>
            <a:ext cx="2222083" cy="523220"/>
          </a:xfrm>
          <a:prstGeom prst="rect">
            <a:avLst/>
          </a:prstGeom>
        </p:spPr>
        <p:txBody>
          <a:bodyPr wrap="none">
            <a:spAutoFit/>
          </a:bodyPr>
          <a:lstStyle/>
          <a:p>
            <a:r>
              <a:rPr lang="en-US" sz="1400" dirty="0">
                <a:solidFill>
                  <a:schemeClr val="bg2"/>
                </a:solidFill>
              </a:rPr>
              <a:t>215 South Walker Street </a:t>
            </a:r>
          </a:p>
          <a:p>
            <a:r>
              <a:rPr lang="en-US" sz="1400" dirty="0">
                <a:solidFill>
                  <a:schemeClr val="bg2"/>
                </a:solidFill>
              </a:rPr>
              <a:t>Princeton, WV 24740</a:t>
            </a:r>
          </a:p>
        </p:txBody>
      </p:sp>
      <p:sp>
        <p:nvSpPr>
          <p:cNvPr id="41" name="Freeform 13"/>
          <p:cNvSpPr>
            <a:spLocks noChangeAspect="1" noEditPoints="1"/>
          </p:cNvSpPr>
          <p:nvPr/>
        </p:nvSpPr>
        <p:spPr bwMode="auto">
          <a:xfrm>
            <a:off x="958906" y="4952584"/>
            <a:ext cx="356616" cy="356615"/>
          </a:xfrm>
          <a:custGeom>
            <a:avLst/>
            <a:gdLst>
              <a:gd name="T0" fmla="*/ 341 w 2328"/>
              <a:gd name="T1" fmla="*/ 341 h 2328"/>
              <a:gd name="T2" fmla="*/ 341 w 2328"/>
              <a:gd name="T3" fmla="*/ 1987 h 2328"/>
              <a:gd name="T4" fmla="*/ 1987 w 2328"/>
              <a:gd name="T5" fmla="*/ 1987 h 2328"/>
              <a:gd name="T6" fmla="*/ 1987 w 2328"/>
              <a:gd name="T7" fmla="*/ 341 h 2328"/>
              <a:gd name="T8" fmla="*/ 2040 w 2328"/>
              <a:gd name="T9" fmla="*/ 637 h 2328"/>
              <a:gd name="T10" fmla="*/ 1640 w 2328"/>
              <a:gd name="T11" fmla="*/ 423 h 2328"/>
              <a:gd name="T12" fmla="*/ 1341 w 2328"/>
              <a:gd name="T13" fmla="*/ 157 h 2328"/>
              <a:gd name="T14" fmla="*/ 2040 w 2328"/>
              <a:gd name="T15" fmla="*/ 637 h 2328"/>
              <a:gd name="T16" fmla="*/ 1700 w 2328"/>
              <a:gd name="T17" fmla="*/ 1672 h 2328"/>
              <a:gd name="T18" fmla="*/ 2185 w 2328"/>
              <a:gd name="T19" fmla="*/ 1199 h 2328"/>
              <a:gd name="T20" fmla="*/ 1204 w 2328"/>
              <a:gd name="T21" fmla="*/ 2185 h 2328"/>
              <a:gd name="T22" fmla="*/ 1200 w 2328"/>
              <a:gd name="T23" fmla="*/ 1935 h 2328"/>
              <a:gd name="T24" fmla="*/ 1552 w 2328"/>
              <a:gd name="T25" fmla="*/ 1787 h 2328"/>
              <a:gd name="T26" fmla="*/ 775 w 2328"/>
              <a:gd name="T27" fmla="*/ 1787 h 2328"/>
              <a:gd name="T28" fmla="*/ 1128 w 2328"/>
              <a:gd name="T29" fmla="*/ 1935 h 2328"/>
              <a:gd name="T30" fmla="*/ 1124 w 2328"/>
              <a:gd name="T31" fmla="*/ 2185 h 2328"/>
              <a:gd name="T32" fmla="*/ 229 w 2328"/>
              <a:gd name="T33" fmla="*/ 751 h 2328"/>
              <a:gd name="T34" fmla="*/ 532 w 2328"/>
              <a:gd name="T35" fmla="*/ 991 h 2328"/>
              <a:gd name="T36" fmla="*/ 143 w 2328"/>
              <a:gd name="T37" fmla="*/ 1129 h 2328"/>
              <a:gd name="T38" fmla="*/ 1124 w 2328"/>
              <a:gd name="T39" fmla="*/ 143 h 2328"/>
              <a:gd name="T40" fmla="*/ 1128 w 2328"/>
              <a:gd name="T41" fmla="*/ 518 h 2328"/>
              <a:gd name="T42" fmla="*/ 1124 w 2328"/>
              <a:gd name="T43" fmla="*/ 143 h 2328"/>
              <a:gd name="T44" fmla="*/ 1478 w 2328"/>
              <a:gd name="T45" fmla="*/ 533 h 2328"/>
              <a:gd name="T46" fmla="*/ 1200 w 2328"/>
              <a:gd name="T47" fmla="*/ 143 h 2328"/>
              <a:gd name="T48" fmla="*/ 1513 w 2328"/>
              <a:gd name="T49" fmla="*/ 478 h 2328"/>
              <a:gd name="T50" fmla="*/ 1467 w 2328"/>
              <a:gd name="T51" fmla="*/ 624 h 2328"/>
              <a:gd name="T52" fmla="*/ 1661 w 2328"/>
              <a:gd name="T53" fmla="*/ 772 h 2328"/>
              <a:gd name="T54" fmla="*/ 1200 w 2328"/>
              <a:gd name="T55" fmla="*/ 1129 h 2328"/>
              <a:gd name="T56" fmla="*/ 1720 w 2328"/>
              <a:gd name="T57" fmla="*/ 598 h 2328"/>
              <a:gd name="T58" fmla="*/ 1560 w 2328"/>
              <a:gd name="T59" fmla="*/ 598 h 2328"/>
              <a:gd name="T60" fmla="*/ 1720 w 2328"/>
              <a:gd name="T61" fmla="*/ 598 h 2328"/>
              <a:gd name="T62" fmla="*/ 1128 w 2328"/>
              <a:gd name="T63" fmla="*/ 1129 h 2328"/>
              <a:gd name="T64" fmla="*/ 611 w 2328"/>
              <a:gd name="T65" fmla="*/ 997 h 2328"/>
              <a:gd name="T66" fmla="*/ 1128 w 2328"/>
              <a:gd name="T67" fmla="*/ 610 h 2328"/>
              <a:gd name="T68" fmla="*/ 560 w 2328"/>
              <a:gd name="T69" fmla="*/ 1244 h 2328"/>
              <a:gd name="T70" fmla="*/ 560 w 2328"/>
              <a:gd name="T71" fmla="*/ 1084 h 2328"/>
              <a:gd name="T72" fmla="*/ 143 w 2328"/>
              <a:gd name="T73" fmla="*/ 1199 h 2328"/>
              <a:gd name="T74" fmla="*/ 532 w 2328"/>
              <a:gd name="T75" fmla="*/ 1337 h 2328"/>
              <a:gd name="T76" fmla="*/ 229 w 2328"/>
              <a:gd name="T77" fmla="*/ 1577 h 2328"/>
              <a:gd name="T78" fmla="*/ 611 w 2328"/>
              <a:gd name="T79" fmla="*/ 1331 h 2328"/>
              <a:gd name="T80" fmla="*/ 1128 w 2328"/>
              <a:gd name="T81" fmla="*/ 1199 h 2328"/>
              <a:gd name="T82" fmla="*/ 996 w 2328"/>
              <a:gd name="T83" fmla="*/ 1713 h 2328"/>
              <a:gd name="T84" fmla="*/ 611 w 2328"/>
              <a:gd name="T85" fmla="*/ 1331 h 2328"/>
              <a:gd name="T86" fmla="*/ 1164 w 2328"/>
              <a:gd name="T87" fmla="*/ 1844 h 2328"/>
              <a:gd name="T88" fmla="*/ 1164 w 2328"/>
              <a:gd name="T89" fmla="*/ 1684 h 2328"/>
              <a:gd name="T90" fmla="*/ 1331 w 2328"/>
              <a:gd name="T91" fmla="*/ 1713 h 2328"/>
              <a:gd name="T92" fmla="*/ 1200 w 2328"/>
              <a:gd name="T93" fmla="*/ 1199 h 2328"/>
              <a:gd name="T94" fmla="*/ 1606 w 2328"/>
              <a:gd name="T95" fmla="*/ 1687 h 2328"/>
              <a:gd name="T96" fmla="*/ 1807 w 2328"/>
              <a:gd name="T97" fmla="*/ 1129 h 2328"/>
              <a:gd name="T98" fmla="*/ 1798 w 2328"/>
              <a:gd name="T99" fmla="*/ 674 h 2328"/>
              <a:gd name="T100" fmla="*/ 2185 w 2328"/>
              <a:gd name="T101" fmla="*/ 1129 h 2328"/>
              <a:gd name="T102" fmla="*/ 441 w 2328"/>
              <a:gd name="T103" fmla="*/ 441 h 2328"/>
              <a:gd name="T104" fmla="*/ 688 w 2328"/>
              <a:gd name="T105" fmla="*/ 534 h 2328"/>
              <a:gd name="T106" fmla="*/ 288 w 2328"/>
              <a:gd name="T107" fmla="*/ 637 h 2328"/>
              <a:gd name="T108" fmla="*/ 288 w 2328"/>
              <a:gd name="T109" fmla="*/ 1690 h 2328"/>
              <a:gd name="T110" fmla="*/ 688 w 2328"/>
              <a:gd name="T111" fmla="*/ 1794 h 2328"/>
              <a:gd name="T112" fmla="*/ 441 w 2328"/>
              <a:gd name="T113" fmla="*/ 1886 h 2328"/>
              <a:gd name="T114" fmla="*/ 1886 w 2328"/>
              <a:gd name="T115" fmla="*/ 1886 h 2328"/>
              <a:gd name="T116" fmla="*/ 1640 w 2328"/>
              <a:gd name="T117" fmla="*/ 1794 h 2328"/>
              <a:gd name="T118" fmla="*/ 2040 w 2328"/>
              <a:gd name="T119" fmla="*/ 1690 h 2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28" h="2328">
                <a:moveTo>
                  <a:pt x="1164" y="0"/>
                </a:moveTo>
                <a:cubicBezTo>
                  <a:pt x="853" y="0"/>
                  <a:pt x="561" y="121"/>
                  <a:pt x="341" y="341"/>
                </a:cubicBezTo>
                <a:cubicBezTo>
                  <a:pt x="121" y="560"/>
                  <a:pt x="0" y="853"/>
                  <a:pt x="0" y="1164"/>
                </a:cubicBezTo>
                <a:cubicBezTo>
                  <a:pt x="0" y="1475"/>
                  <a:pt x="121" y="1767"/>
                  <a:pt x="341" y="1987"/>
                </a:cubicBezTo>
                <a:cubicBezTo>
                  <a:pt x="561" y="2207"/>
                  <a:pt x="853" y="2328"/>
                  <a:pt x="1164" y="2328"/>
                </a:cubicBezTo>
                <a:cubicBezTo>
                  <a:pt x="1475" y="2328"/>
                  <a:pt x="1767" y="2207"/>
                  <a:pt x="1987" y="1987"/>
                </a:cubicBezTo>
                <a:cubicBezTo>
                  <a:pt x="2207" y="1767"/>
                  <a:pt x="2328" y="1475"/>
                  <a:pt x="2328" y="1164"/>
                </a:cubicBezTo>
                <a:cubicBezTo>
                  <a:pt x="2328" y="853"/>
                  <a:pt x="2207" y="560"/>
                  <a:pt x="1987" y="341"/>
                </a:cubicBezTo>
                <a:cubicBezTo>
                  <a:pt x="1767" y="121"/>
                  <a:pt x="1475" y="0"/>
                  <a:pt x="1164" y="0"/>
                </a:cubicBezTo>
                <a:close/>
                <a:moveTo>
                  <a:pt x="2040" y="637"/>
                </a:moveTo>
                <a:cubicBezTo>
                  <a:pt x="1966" y="617"/>
                  <a:pt x="1890" y="598"/>
                  <a:pt x="1815" y="583"/>
                </a:cubicBezTo>
                <a:cubicBezTo>
                  <a:pt x="1807" y="493"/>
                  <a:pt x="1732" y="423"/>
                  <a:pt x="1640" y="423"/>
                </a:cubicBezTo>
                <a:cubicBezTo>
                  <a:pt x="1619" y="423"/>
                  <a:pt x="1598" y="427"/>
                  <a:pt x="1579" y="434"/>
                </a:cubicBezTo>
                <a:cubicBezTo>
                  <a:pt x="1512" y="335"/>
                  <a:pt x="1433" y="243"/>
                  <a:pt x="1341" y="157"/>
                </a:cubicBezTo>
                <a:cubicBezTo>
                  <a:pt x="1547" y="193"/>
                  <a:pt x="1736" y="291"/>
                  <a:pt x="1886" y="441"/>
                </a:cubicBezTo>
                <a:cubicBezTo>
                  <a:pt x="1946" y="501"/>
                  <a:pt x="1998" y="567"/>
                  <a:pt x="2040" y="637"/>
                </a:cubicBezTo>
                <a:close/>
                <a:moveTo>
                  <a:pt x="2099" y="1577"/>
                </a:moveTo>
                <a:cubicBezTo>
                  <a:pt x="1968" y="1617"/>
                  <a:pt x="1835" y="1649"/>
                  <a:pt x="1700" y="1672"/>
                </a:cubicBezTo>
                <a:cubicBezTo>
                  <a:pt x="1767" y="1520"/>
                  <a:pt x="1802" y="1362"/>
                  <a:pt x="1807" y="1199"/>
                </a:cubicBezTo>
                <a:cubicBezTo>
                  <a:pt x="2185" y="1199"/>
                  <a:pt x="2185" y="1199"/>
                  <a:pt x="2185" y="1199"/>
                </a:cubicBezTo>
                <a:cubicBezTo>
                  <a:pt x="2181" y="1331"/>
                  <a:pt x="2151" y="1459"/>
                  <a:pt x="2099" y="1577"/>
                </a:cubicBezTo>
                <a:close/>
                <a:moveTo>
                  <a:pt x="1204" y="2185"/>
                </a:moveTo>
                <a:cubicBezTo>
                  <a:pt x="1202" y="2185"/>
                  <a:pt x="1201" y="2185"/>
                  <a:pt x="1200" y="2185"/>
                </a:cubicBezTo>
                <a:cubicBezTo>
                  <a:pt x="1200" y="1935"/>
                  <a:pt x="1200" y="1935"/>
                  <a:pt x="1200" y="1935"/>
                </a:cubicBezTo>
                <a:cubicBezTo>
                  <a:pt x="1265" y="1921"/>
                  <a:pt x="1318" y="1870"/>
                  <a:pt x="1334" y="1805"/>
                </a:cubicBezTo>
                <a:cubicBezTo>
                  <a:pt x="1407" y="1802"/>
                  <a:pt x="1480" y="1795"/>
                  <a:pt x="1552" y="1787"/>
                </a:cubicBezTo>
                <a:cubicBezTo>
                  <a:pt x="1465" y="1934"/>
                  <a:pt x="1348" y="2067"/>
                  <a:pt x="1204" y="2185"/>
                </a:cubicBezTo>
                <a:close/>
                <a:moveTo>
                  <a:pt x="775" y="1787"/>
                </a:moveTo>
                <a:cubicBezTo>
                  <a:pt x="848" y="1795"/>
                  <a:pt x="921" y="1802"/>
                  <a:pt x="994" y="1805"/>
                </a:cubicBezTo>
                <a:cubicBezTo>
                  <a:pt x="1010" y="1870"/>
                  <a:pt x="1062" y="1921"/>
                  <a:pt x="1128" y="1935"/>
                </a:cubicBezTo>
                <a:cubicBezTo>
                  <a:pt x="1128" y="2185"/>
                  <a:pt x="1128" y="2185"/>
                  <a:pt x="1128" y="2185"/>
                </a:cubicBezTo>
                <a:cubicBezTo>
                  <a:pt x="1127" y="2185"/>
                  <a:pt x="1125" y="2185"/>
                  <a:pt x="1124" y="2185"/>
                </a:cubicBezTo>
                <a:cubicBezTo>
                  <a:pt x="980" y="2067"/>
                  <a:pt x="863" y="1934"/>
                  <a:pt x="775" y="1787"/>
                </a:cubicBezTo>
                <a:close/>
                <a:moveTo>
                  <a:pt x="229" y="751"/>
                </a:moveTo>
                <a:cubicBezTo>
                  <a:pt x="360" y="710"/>
                  <a:pt x="493" y="678"/>
                  <a:pt x="627" y="655"/>
                </a:cubicBezTo>
                <a:cubicBezTo>
                  <a:pt x="580" y="764"/>
                  <a:pt x="548" y="876"/>
                  <a:pt x="532" y="991"/>
                </a:cubicBezTo>
                <a:cubicBezTo>
                  <a:pt x="460" y="1002"/>
                  <a:pt x="403" y="1058"/>
                  <a:pt x="388" y="1129"/>
                </a:cubicBezTo>
                <a:cubicBezTo>
                  <a:pt x="143" y="1129"/>
                  <a:pt x="143" y="1129"/>
                  <a:pt x="143" y="1129"/>
                </a:cubicBezTo>
                <a:cubicBezTo>
                  <a:pt x="147" y="996"/>
                  <a:pt x="177" y="869"/>
                  <a:pt x="229" y="751"/>
                </a:cubicBezTo>
                <a:close/>
                <a:moveTo>
                  <a:pt x="1124" y="143"/>
                </a:moveTo>
                <a:cubicBezTo>
                  <a:pt x="1125" y="143"/>
                  <a:pt x="1127" y="143"/>
                  <a:pt x="1128" y="143"/>
                </a:cubicBezTo>
                <a:cubicBezTo>
                  <a:pt x="1128" y="518"/>
                  <a:pt x="1128" y="518"/>
                  <a:pt x="1128" y="518"/>
                </a:cubicBezTo>
                <a:cubicBezTo>
                  <a:pt x="1010" y="519"/>
                  <a:pt x="892" y="527"/>
                  <a:pt x="775" y="541"/>
                </a:cubicBezTo>
                <a:cubicBezTo>
                  <a:pt x="863" y="394"/>
                  <a:pt x="980" y="260"/>
                  <a:pt x="1124" y="143"/>
                </a:cubicBezTo>
                <a:close/>
                <a:moveTo>
                  <a:pt x="1513" y="478"/>
                </a:moveTo>
                <a:cubicBezTo>
                  <a:pt x="1498" y="494"/>
                  <a:pt x="1486" y="512"/>
                  <a:pt x="1478" y="533"/>
                </a:cubicBezTo>
                <a:cubicBezTo>
                  <a:pt x="1386" y="524"/>
                  <a:pt x="1293" y="519"/>
                  <a:pt x="1200" y="518"/>
                </a:cubicBezTo>
                <a:cubicBezTo>
                  <a:pt x="1200" y="143"/>
                  <a:pt x="1200" y="143"/>
                  <a:pt x="1200" y="143"/>
                </a:cubicBezTo>
                <a:cubicBezTo>
                  <a:pt x="1201" y="143"/>
                  <a:pt x="1202" y="143"/>
                  <a:pt x="1204" y="143"/>
                </a:cubicBezTo>
                <a:cubicBezTo>
                  <a:pt x="1327" y="243"/>
                  <a:pt x="1431" y="356"/>
                  <a:pt x="1513" y="478"/>
                </a:cubicBezTo>
                <a:close/>
                <a:moveTo>
                  <a:pt x="1200" y="610"/>
                </a:moveTo>
                <a:cubicBezTo>
                  <a:pt x="1289" y="611"/>
                  <a:pt x="1379" y="616"/>
                  <a:pt x="1467" y="624"/>
                </a:cubicBezTo>
                <a:cubicBezTo>
                  <a:pt x="1480" y="708"/>
                  <a:pt x="1553" y="773"/>
                  <a:pt x="1640" y="773"/>
                </a:cubicBezTo>
                <a:cubicBezTo>
                  <a:pt x="1647" y="773"/>
                  <a:pt x="1654" y="772"/>
                  <a:pt x="1661" y="772"/>
                </a:cubicBezTo>
                <a:cubicBezTo>
                  <a:pt x="1702" y="887"/>
                  <a:pt x="1724" y="1007"/>
                  <a:pt x="1728" y="1129"/>
                </a:cubicBezTo>
                <a:cubicBezTo>
                  <a:pt x="1200" y="1129"/>
                  <a:pt x="1200" y="1129"/>
                  <a:pt x="1200" y="1129"/>
                </a:cubicBezTo>
                <a:lnTo>
                  <a:pt x="1200" y="610"/>
                </a:lnTo>
                <a:close/>
                <a:moveTo>
                  <a:pt x="1720" y="598"/>
                </a:moveTo>
                <a:cubicBezTo>
                  <a:pt x="1720" y="642"/>
                  <a:pt x="1684" y="678"/>
                  <a:pt x="1640" y="678"/>
                </a:cubicBezTo>
                <a:cubicBezTo>
                  <a:pt x="1596" y="678"/>
                  <a:pt x="1560" y="642"/>
                  <a:pt x="1560" y="598"/>
                </a:cubicBezTo>
                <a:cubicBezTo>
                  <a:pt x="1560" y="554"/>
                  <a:pt x="1596" y="518"/>
                  <a:pt x="1640" y="518"/>
                </a:cubicBezTo>
                <a:cubicBezTo>
                  <a:pt x="1684" y="518"/>
                  <a:pt x="1720" y="554"/>
                  <a:pt x="1720" y="598"/>
                </a:cubicBezTo>
                <a:close/>
                <a:moveTo>
                  <a:pt x="1128" y="610"/>
                </a:moveTo>
                <a:cubicBezTo>
                  <a:pt x="1128" y="1129"/>
                  <a:pt x="1128" y="1129"/>
                  <a:pt x="1128" y="1129"/>
                </a:cubicBezTo>
                <a:cubicBezTo>
                  <a:pt x="731" y="1129"/>
                  <a:pt x="731" y="1129"/>
                  <a:pt x="731" y="1129"/>
                </a:cubicBezTo>
                <a:cubicBezTo>
                  <a:pt x="719" y="1066"/>
                  <a:pt x="672" y="1015"/>
                  <a:pt x="611" y="997"/>
                </a:cubicBezTo>
                <a:cubicBezTo>
                  <a:pt x="629" y="874"/>
                  <a:pt x="666" y="755"/>
                  <a:pt x="722" y="641"/>
                </a:cubicBezTo>
                <a:cubicBezTo>
                  <a:pt x="856" y="622"/>
                  <a:pt x="992" y="612"/>
                  <a:pt x="1128" y="610"/>
                </a:cubicBezTo>
                <a:close/>
                <a:moveTo>
                  <a:pt x="640" y="1164"/>
                </a:moveTo>
                <a:cubicBezTo>
                  <a:pt x="640" y="1208"/>
                  <a:pt x="604" y="1244"/>
                  <a:pt x="560" y="1244"/>
                </a:cubicBezTo>
                <a:cubicBezTo>
                  <a:pt x="516" y="1244"/>
                  <a:pt x="480" y="1208"/>
                  <a:pt x="480" y="1164"/>
                </a:cubicBezTo>
                <a:cubicBezTo>
                  <a:pt x="480" y="1120"/>
                  <a:pt x="516" y="1084"/>
                  <a:pt x="560" y="1084"/>
                </a:cubicBezTo>
                <a:cubicBezTo>
                  <a:pt x="604" y="1084"/>
                  <a:pt x="640" y="1120"/>
                  <a:pt x="640" y="1164"/>
                </a:cubicBezTo>
                <a:close/>
                <a:moveTo>
                  <a:pt x="143" y="1199"/>
                </a:moveTo>
                <a:cubicBezTo>
                  <a:pt x="388" y="1199"/>
                  <a:pt x="388" y="1199"/>
                  <a:pt x="388" y="1199"/>
                </a:cubicBezTo>
                <a:cubicBezTo>
                  <a:pt x="403" y="1270"/>
                  <a:pt x="460" y="1325"/>
                  <a:pt x="532" y="1337"/>
                </a:cubicBezTo>
                <a:cubicBezTo>
                  <a:pt x="548" y="1451"/>
                  <a:pt x="580" y="1563"/>
                  <a:pt x="627" y="1672"/>
                </a:cubicBezTo>
                <a:cubicBezTo>
                  <a:pt x="493" y="1649"/>
                  <a:pt x="360" y="1617"/>
                  <a:pt x="229" y="1577"/>
                </a:cubicBezTo>
                <a:cubicBezTo>
                  <a:pt x="177" y="1459"/>
                  <a:pt x="147" y="1331"/>
                  <a:pt x="143" y="1199"/>
                </a:cubicBezTo>
                <a:close/>
                <a:moveTo>
                  <a:pt x="611" y="1331"/>
                </a:moveTo>
                <a:cubicBezTo>
                  <a:pt x="672" y="1312"/>
                  <a:pt x="719" y="1262"/>
                  <a:pt x="731" y="1199"/>
                </a:cubicBezTo>
                <a:cubicBezTo>
                  <a:pt x="1128" y="1199"/>
                  <a:pt x="1128" y="1199"/>
                  <a:pt x="1128" y="1199"/>
                </a:cubicBezTo>
                <a:cubicBezTo>
                  <a:pt x="1128" y="1592"/>
                  <a:pt x="1128" y="1592"/>
                  <a:pt x="1128" y="1592"/>
                </a:cubicBezTo>
                <a:cubicBezTo>
                  <a:pt x="1065" y="1605"/>
                  <a:pt x="1015" y="1652"/>
                  <a:pt x="996" y="1713"/>
                </a:cubicBezTo>
                <a:cubicBezTo>
                  <a:pt x="904" y="1708"/>
                  <a:pt x="813" y="1700"/>
                  <a:pt x="722" y="1687"/>
                </a:cubicBezTo>
                <a:cubicBezTo>
                  <a:pt x="666" y="1572"/>
                  <a:pt x="629" y="1453"/>
                  <a:pt x="611" y="1331"/>
                </a:cubicBezTo>
                <a:close/>
                <a:moveTo>
                  <a:pt x="1244" y="1764"/>
                </a:moveTo>
                <a:cubicBezTo>
                  <a:pt x="1244" y="1808"/>
                  <a:pt x="1208" y="1844"/>
                  <a:pt x="1164" y="1844"/>
                </a:cubicBezTo>
                <a:cubicBezTo>
                  <a:pt x="1120" y="1844"/>
                  <a:pt x="1084" y="1808"/>
                  <a:pt x="1084" y="1764"/>
                </a:cubicBezTo>
                <a:cubicBezTo>
                  <a:pt x="1084" y="1720"/>
                  <a:pt x="1120" y="1684"/>
                  <a:pt x="1164" y="1684"/>
                </a:cubicBezTo>
                <a:cubicBezTo>
                  <a:pt x="1208" y="1684"/>
                  <a:pt x="1244" y="1720"/>
                  <a:pt x="1244" y="1764"/>
                </a:cubicBezTo>
                <a:close/>
                <a:moveTo>
                  <a:pt x="1331" y="1713"/>
                </a:moveTo>
                <a:cubicBezTo>
                  <a:pt x="1313" y="1652"/>
                  <a:pt x="1262" y="1605"/>
                  <a:pt x="1200" y="1592"/>
                </a:cubicBezTo>
                <a:cubicBezTo>
                  <a:pt x="1200" y="1199"/>
                  <a:pt x="1200" y="1199"/>
                  <a:pt x="1200" y="1199"/>
                </a:cubicBezTo>
                <a:cubicBezTo>
                  <a:pt x="1728" y="1199"/>
                  <a:pt x="1728" y="1199"/>
                  <a:pt x="1728" y="1199"/>
                </a:cubicBezTo>
                <a:cubicBezTo>
                  <a:pt x="1723" y="1367"/>
                  <a:pt x="1682" y="1531"/>
                  <a:pt x="1606" y="1687"/>
                </a:cubicBezTo>
                <a:cubicBezTo>
                  <a:pt x="1515" y="1700"/>
                  <a:pt x="1424" y="1708"/>
                  <a:pt x="1331" y="1713"/>
                </a:cubicBezTo>
                <a:close/>
                <a:moveTo>
                  <a:pt x="1807" y="1129"/>
                </a:moveTo>
                <a:cubicBezTo>
                  <a:pt x="1803" y="997"/>
                  <a:pt x="1779" y="869"/>
                  <a:pt x="1736" y="745"/>
                </a:cubicBezTo>
                <a:cubicBezTo>
                  <a:pt x="1762" y="727"/>
                  <a:pt x="1784" y="703"/>
                  <a:pt x="1798" y="674"/>
                </a:cubicBezTo>
                <a:cubicBezTo>
                  <a:pt x="1900" y="694"/>
                  <a:pt x="2000" y="720"/>
                  <a:pt x="2099" y="751"/>
                </a:cubicBezTo>
                <a:cubicBezTo>
                  <a:pt x="2151" y="869"/>
                  <a:pt x="2181" y="996"/>
                  <a:pt x="2185" y="1129"/>
                </a:cubicBezTo>
                <a:lnTo>
                  <a:pt x="1807" y="1129"/>
                </a:lnTo>
                <a:close/>
                <a:moveTo>
                  <a:pt x="441" y="441"/>
                </a:moveTo>
                <a:cubicBezTo>
                  <a:pt x="592" y="291"/>
                  <a:pt x="781" y="193"/>
                  <a:pt x="987" y="157"/>
                </a:cubicBezTo>
                <a:cubicBezTo>
                  <a:pt x="865" y="271"/>
                  <a:pt x="765" y="397"/>
                  <a:pt x="688" y="534"/>
                </a:cubicBezTo>
                <a:cubicBezTo>
                  <a:pt x="684" y="541"/>
                  <a:pt x="680" y="547"/>
                  <a:pt x="677" y="554"/>
                </a:cubicBezTo>
                <a:cubicBezTo>
                  <a:pt x="546" y="574"/>
                  <a:pt x="416" y="602"/>
                  <a:pt x="288" y="637"/>
                </a:cubicBezTo>
                <a:cubicBezTo>
                  <a:pt x="330" y="567"/>
                  <a:pt x="382" y="501"/>
                  <a:pt x="441" y="441"/>
                </a:cubicBezTo>
                <a:close/>
                <a:moveTo>
                  <a:pt x="288" y="1690"/>
                </a:moveTo>
                <a:cubicBezTo>
                  <a:pt x="416" y="1726"/>
                  <a:pt x="546" y="1754"/>
                  <a:pt x="677" y="1773"/>
                </a:cubicBezTo>
                <a:cubicBezTo>
                  <a:pt x="680" y="1780"/>
                  <a:pt x="684" y="1787"/>
                  <a:pt x="688" y="1794"/>
                </a:cubicBezTo>
                <a:cubicBezTo>
                  <a:pt x="765" y="1931"/>
                  <a:pt x="865" y="2057"/>
                  <a:pt x="987" y="2170"/>
                </a:cubicBezTo>
                <a:cubicBezTo>
                  <a:pt x="781" y="2134"/>
                  <a:pt x="592" y="2037"/>
                  <a:pt x="441" y="1886"/>
                </a:cubicBezTo>
                <a:cubicBezTo>
                  <a:pt x="382" y="1827"/>
                  <a:pt x="330" y="1761"/>
                  <a:pt x="288" y="1690"/>
                </a:cubicBezTo>
                <a:close/>
                <a:moveTo>
                  <a:pt x="1886" y="1886"/>
                </a:moveTo>
                <a:cubicBezTo>
                  <a:pt x="1736" y="2037"/>
                  <a:pt x="1547" y="2135"/>
                  <a:pt x="1341" y="2170"/>
                </a:cubicBezTo>
                <a:cubicBezTo>
                  <a:pt x="1463" y="2057"/>
                  <a:pt x="1563" y="1931"/>
                  <a:pt x="1640" y="1794"/>
                </a:cubicBezTo>
                <a:cubicBezTo>
                  <a:pt x="1644" y="1787"/>
                  <a:pt x="1647" y="1780"/>
                  <a:pt x="1651" y="1773"/>
                </a:cubicBezTo>
                <a:cubicBezTo>
                  <a:pt x="1782" y="1754"/>
                  <a:pt x="1912" y="1726"/>
                  <a:pt x="2040" y="1690"/>
                </a:cubicBezTo>
                <a:cubicBezTo>
                  <a:pt x="1998" y="1761"/>
                  <a:pt x="1946" y="1827"/>
                  <a:pt x="1886" y="188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42" name="Group 41"/>
          <p:cNvGrpSpPr>
            <a:grpSpLocks noChangeAspect="1"/>
          </p:cNvGrpSpPr>
          <p:nvPr/>
        </p:nvGrpSpPr>
        <p:grpSpPr>
          <a:xfrm>
            <a:off x="958906" y="5648554"/>
            <a:ext cx="356616" cy="335359"/>
            <a:chOff x="9344026" y="1160463"/>
            <a:chExt cx="239713" cy="225425"/>
          </a:xfrm>
          <a:solidFill>
            <a:schemeClr val="accent1"/>
          </a:solidFill>
        </p:grpSpPr>
        <p:sp>
          <p:nvSpPr>
            <p:cNvPr id="43" name="Freeform 65"/>
            <p:cNvSpPr>
              <a:spLocks/>
            </p:cNvSpPr>
            <p:nvPr/>
          </p:nvSpPr>
          <p:spPr bwMode="auto">
            <a:xfrm>
              <a:off x="9344026" y="1160463"/>
              <a:ext cx="239713" cy="90488"/>
            </a:xfrm>
            <a:custGeom>
              <a:avLst/>
              <a:gdLst>
                <a:gd name="T0" fmla="*/ 59 w 64"/>
                <a:gd name="T1" fmla="*/ 8 h 24"/>
                <a:gd name="T2" fmla="*/ 32 w 64"/>
                <a:gd name="T3" fmla="*/ 0 h 24"/>
                <a:gd name="T4" fmla="*/ 5 w 64"/>
                <a:gd name="T5" fmla="*/ 8 h 24"/>
                <a:gd name="T6" fmla="*/ 0 w 64"/>
                <a:gd name="T7" fmla="*/ 16 h 24"/>
                <a:gd name="T8" fmla="*/ 0 w 64"/>
                <a:gd name="T9" fmla="*/ 20 h 24"/>
                <a:gd name="T10" fmla="*/ 4 w 64"/>
                <a:gd name="T11" fmla="*/ 24 h 24"/>
                <a:gd name="T12" fmla="*/ 12 w 64"/>
                <a:gd name="T13" fmla="*/ 24 h 24"/>
                <a:gd name="T14" fmla="*/ 16 w 64"/>
                <a:gd name="T15" fmla="*/ 20 h 24"/>
                <a:gd name="T16" fmla="*/ 18 w 64"/>
                <a:gd name="T17" fmla="*/ 13 h 24"/>
                <a:gd name="T18" fmla="*/ 32 w 64"/>
                <a:gd name="T19" fmla="*/ 8 h 24"/>
                <a:gd name="T20" fmla="*/ 46 w 64"/>
                <a:gd name="T21" fmla="*/ 13 h 24"/>
                <a:gd name="T22" fmla="*/ 48 w 64"/>
                <a:gd name="T23" fmla="*/ 20 h 24"/>
                <a:gd name="T24" fmla="*/ 52 w 64"/>
                <a:gd name="T25" fmla="*/ 24 h 24"/>
                <a:gd name="T26" fmla="*/ 60 w 64"/>
                <a:gd name="T27" fmla="*/ 24 h 24"/>
                <a:gd name="T28" fmla="*/ 64 w 64"/>
                <a:gd name="T29" fmla="*/ 20 h 24"/>
                <a:gd name="T30" fmla="*/ 64 w 64"/>
                <a:gd name="T31" fmla="*/ 16 h 24"/>
                <a:gd name="T32" fmla="*/ 59 w 64"/>
                <a:gd name="T33" fmla="*/ 8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24">
                  <a:moveTo>
                    <a:pt x="59" y="8"/>
                  </a:moveTo>
                  <a:cubicBezTo>
                    <a:pt x="55" y="4"/>
                    <a:pt x="48" y="0"/>
                    <a:pt x="32" y="0"/>
                  </a:cubicBezTo>
                  <a:cubicBezTo>
                    <a:pt x="16" y="0"/>
                    <a:pt x="10" y="4"/>
                    <a:pt x="5" y="8"/>
                  </a:cubicBezTo>
                  <a:cubicBezTo>
                    <a:pt x="2" y="11"/>
                    <a:pt x="0" y="12"/>
                    <a:pt x="0" y="16"/>
                  </a:cubicBezTo>
                  <a:cubicBezTo>
                    <a:pt x="0" y="20"/>
                    <a:pt x="0" y="20"/>
                    <a:pt x="0" y="20"/>
                  </a:cubicBezTo>
                  <a:cubicBezTo>
                    <a:pt x="0" y="22"/>
                    <a:pt x="2" y="24"/>
                    <a:pt x="4" y="24"/>
                  </a:cubicBezTo>
                  <a:cubicBezTo>
                    <a:pt x="12" y="24"/>
                    <a:pt x="12" y="24"/>
                    <a:pt x="12" y="24"/>
                  </a:cubicBezTo>
                  <a:cubicBezTo>
                    <a:pt x="14" y="24"/>
                    <a:pt x="16" y="22"/>
                    <a:pt x="16" y="20"/>
                  </a:cubicBezTo>
                  <a:cubicBezTo>
                    <a:pt x="16" y="18"/>
                    <a:pt x="16" y="16"/>
                    <a:pt x="18" y="13"/>
                  </a:cubicBezTo>
                  <a:cubicBezTo>
                    <a:pt x="20" y="11"/>
                    <a:pt x="24" y="8"/>
                    <a:pt x="32" y="8"/>
                  </a:cubicBezTo>
                  <a:cubicBezTo>
                    <a:pt x="40" y="8"/>
                    <a:pt x="44" y="11"/>
                    <a:pt x="46" y="13"/>
                  </a:cubicBezTo>
                  <a:cubicBezTo>
                    <a:pt x="48" y="16"/>
                    <a:pt x="48" y="18"/>
                    <a:pt x="48" y="20"/>
                  </a:cubicBezTo>
                  <a:cubicBezTo>
                    <a:pt x="48" y="22"/>
                    <a:pt x="50" y="24"/>
                    <a:pt x="52" y="24"/>
                  </a:cubicBezTo>
                  <a:cubicBezTo>
                    <a:pt x="60" y="24"/>
                    <a:pt x="60" y="24"/>
                    <a:pt x="60" y="24"/>
                  </a:cubicBezTo>
                  <a:cubicBezTo>
                    <a:pt x="62" y="24"/>
                    <a:pt x="64" y="22"/>
                    <a:pt x="64" y="20"/>
                  </a:cubicBezTo>
                  <a:cubicBezTo>
                    <a:pt x="64" y="16"/>
                    <a:pt x="64" y="16"/>
                    <a:pt x="64" y="16"/>
                  </a:cubicBezTo>
                  <a:cubicBezTo>
                    <a:pt x="64" y="12"/>
                    <a:pt x="62" y="11"/>
                    <a:pt x="5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4" name="Oval 66"/>
            <p:cNvSpPr>
              <a:spLocks noChangeArrowheads="1"/>
            </p:cNvSpPr>
            <p:nvPr/>
          </p:nvSpPr>
          <p:spPr bwMode="auto">
            <a:xfrm>
              <a:off x="9432926" y="1295401"/>
              <a:ext cx="60325" cy="6032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45" name="Freeform 67"/>
            <p:cNvSpPr>
              <a:spLocks noEditPoints="1"/>
            </p:cNvSpPr>
            <p:nvPr/>
          </p:nvSpPr>
          <p:spPr bwMode="auto">
            <a:xfrm>
              <a:off x="9358313" y="1220788"/>
              <a:ext cx="211138" cy="165100"/>
            </a:xfrm>
            <a:custGeom>
              <a:avLst/>
              <a:gdLst>
                <a:gd name="T0" fmla="*/ 42 w 56"/>
                <a:gd name="T1" fmla="*/ 8 h 44"/>
                <a:gd name="T2" fmla="*/ 40 w 56"/>
                <a:gd name="T3" fmla="*/ 8 h 44"/>
                <a:gd name="T4" fmla="*/ 40 w 56"/>
                <a:gd name="T5" fmla="*/ 3 h 44"/>
                <a:gd name="T6" fmla="*/ 36 w 56"/>
                <a:gd name="T7" fmla="*/ 0 h 44"/>
                <a:gd name="T8" fmla="*/ 32 w 56"/>
                <a:gd name="T9" fmla="*/ 3 h 44"/>
                <a:gd name="T10" fmla="*/ 32 w 56"/>
                <a:gd name="T11" fmla="*/ 8 h 44"/>
                <a:gd name="T12" fmla="*/ 24 w 56"/>
                <a:gd name="T13" fmla="*/ 8 h 44"/>
                <a:gd name="T14" fmla="*/ 24 w 56"/>
                <a:gd name="T15" fmla="*/ 3 h 44"/>
                <a:gd name="T16" fmla="*/ 20 w 56"/>
                <a:gd name="T17" fmla="*/ 0 h 44"/>
                <a:gd name="T18" fmla="*/ 16 w 56"/>
                <a:gd name="T19" fmla="*/ 3 h 44"/>
                <a:gd name="T20" fmla="*/ 16 w 56"/>
                <a:gd name="T21" fmla="*/ 8 h 44"/>
                <a:gd name="T22" fmla="*/ 14 w 56"/>
                <a:gd name="T23" fmla="*/ 8 h 44"/>
                <a:gd name="T24" fmla="*/ 11 w 56"/>
                <a:gd name="T25" fmla="*/ 10 h 44"/>
                <a:gd name="T26" fmla="*/ 0 w 56"/>
                <a:gd name="T27" fmla="*/ 32 h 44"/>
                <a:gd name="T28" fmla="*/ 0 w 56"/>
                <a:gd name="T29" fmla="*/ 40 h 44"/>
                <a:gd name="T30" fmla="*/ 4 w 56"/>
                <a:gd name="T31" fmla="*/ 44 h 44"/>
                <a:gd name="T32" fmla="*/ 52 w 56"/>
                <a:gd name="T33" fmla="*/ 44 h 44"/>
                <a:gd name="T34" fmla="*/ 56 w 56"/>
                <a:gd name="T35" fmla="*/ 40 h 44"/>
                <a:gd name="T36" fmla="*/ 56 w 56"/>
                <a:gd name="T37" fmla="*/ 32 h 44"/>
                <a:gd name="T38" fmla="*/ 45 w 56"/>
                <a:gd name="T39" fmla="*/ 10 h 44"/>
                <a:gd name="T40" fmla="*/ 42 w 56"/>
                <a:gd name="T41" fmla="*/ 8 h 44"/>
                <a:gd name="T42" fmla="*/ 28 w 56"/>
                <a:gd name="T43" fmla="*/ 40 h 44"/>
                <a:gd name="T44" fmla="*/ 16 w 56"/>
                <a:gd name="T45" fmla="*/ 28 h 44"/>
                <a:gd name="T46" fmla="*/ 28 w 56"/>
                <a:gd name="T47" fmla="*/ 16 h 44"/>
                <a:gd name="T48" fmla="*/ 40 w 56"/>
                <a:gd name="T49" fmla="*/ 28 h 44"/>
                <a:gd name="T50" fmla="*/ 28 w 56"/>
                <a:gd name="T51"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 h="44">
                  <a:moveTo>
                    <a:pt x="42" y="8"/>
                  </a:moveTo>
                  <a:cubicBezTo>
                    <a:pt x="40" y="8"/>
                    <a:pt x="40" y="8"/>
                    <a:pt x="40" y="8"/>
                  </a:cubicBezTo>
                  <a:cubicBezTo>
                    <a:pt x="40" y="3"/>
                    <a:pt x="40" y="3"/>
                    <a:pt x="40" y="3"/>
                  </a:cubicBezTo>
                  <a:cubicBezTo>
                    <a:pt x="40" y="1"/>
                    <a:pt x="38" y="0"/>
                    <a:pt x="36" y="0"/>
                  </a:cubicBezTo>
                  <a:cubicBezTo>
                    <a:pt x="34" y="0"/>
                    <a:pt x="32" y="1"/>
                    <a:pt x="32" y="3"/>
                  </a:cubicBezTo>
                  <a:cubicBezTo>
                    <a:pt x="32" y="8"/>
                    <a:pt x="32" y="8"/>
                    <a:pt x="32" y="8"/>
                  </a:cubicBezTo>
                  <a:cubicBezTo>
                    <a:pt x="24" y="8"/>
                    <a:pt x="24" y="8"/>
                    <a:pt x="24" y="8"/>
                  </a:cubicBezTo>
                  <a:cubicBezTo>
                    <a:pt x="24" y="3"/>
                    <a:pt x="24" y="3"/>
                    <a:pt x="24" y="3"/>
                  </a:cubicBezTo>
                  <a:cubicBezTo>
                    <a:pt x="24" y="1"/>
                    <a:pt x="22" y="0"/>
                    <a:pt x="20" y="0"/>
                  </a:cubicBezTo>
                  <a:cubicBezTo>
                    <a:pt x="18" y="0"/>
                    <a:pt x="16" y="1"/>
                    <a:pt x="16" y="3"/>
                  </a:cubicBezTo>
                  <a:cubicBezTo>
                    <a:pt x="16" y="8"/>
                    <a:pt x="16" y="8"/>
                    <a:pt x="16" y="8"/>
                  </a:cubicBezTo>
                  <a:cubicBezTo>
                    <a:pt x="14" y="8"/>
                    <a:pt x="14" y="8"/>
                    <a:pt x="14" y="8"/>
                  </a:cubicBezTo>
                  <a:cubicBezTo>
                    <a:pt x="13" y="8"/>
                    <a:pt x="12" y="9"/>
                    <a:pt x="11" y="10"/>
                  </a:cubicBezTo>
                  <a:cubicBezTo>
                    <a:pt x="8" y="14"/>
                    <a:pt x="0" y="27"/>
                    <a:pt x="0" y="32"/>
                  </a:cubicBezTo>
                  <a:cubicBezTo>
                    <a:pt x="0" y="40"/>
                    <a:pt x="0" y="40"/>
                    <a:pt x="0" y="40"/>
                  </a:cubicBezTo>
                  <a:cubicBezTo>
                    <a:pt x="0" y="42"/>
                    <a:pt x="2" y="44"/>
                    <a:pt x="4" y="44"/>
                  </a:cubicBezTo>
                  <a:cubicBezTo>
                    <a:pt x="52" y="44"/>
                    <a:pt x="52" y="44"/>
                    <a:pt x="52" y="44"/>
                  </a:cubicBezTo>
                  <a:cubicBezTo>
                    <a:pt x="54" y="44"/>
                    <a:pt x="56" y="42"/>
                    <a:pt x="56" y="40"/>
                  </a:cubicBezTo>
                  <a:cubicBezTo>
                    <a:pt x="56" y="37"/>
                    <a:pt x="56" y="32"/>
                    <a:pt x="56" y="32"/>
                  </a:cubicBezTo>
                  <a:cubicBezTo>
                    <a:pt x="56" y="25"/>
                    <a:pt x="48" y="14"/>
                    <a:pt x="45" y="10"/>
                  </a:cubicBezTo>
                  <a:cubicBezTo>
                    <a:pt x="44" y="9"/>
                    <a:pt x="43" y="8"/>
                    <a:pt x="42" y="8"/>
                  </a:cubicBezTo>
                  <a:close/>
                  <a:moveTo>
                    <a:pt x="28" y="40"/>
                  </a:moveTo>
                  <a:cubicBezTo>
                    <a:pt x="21" y="40"/>
                    <a:pt x="16" y="35"/>
                    <a:pt x="16" y="28"/>
                  </a:cubicBezTo>
                  <a:cubicBezTo>
                    <a:pt x="16" y="21"/>
                    <a:pt x="21" y="16"/>
                    <a:pt x="28" y="16"/>
                  </a:cubicBezTo>
                  <a:cubicBezTo>
                    <a:pt x="35" y="16"/>
                    <a:pt x="40" y="21"/>
                    <a:pt x="40" y="28"/>
                  </a:cubicBezTo>
                  <a:cubicBezTo>
                    <a:pt x="40" y="35"/>
                    <a:pt x="35" y="40"/>
                    <a:pt x="28"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
        <p:nvSpPr>
          <p:cNvPr id="46" name="Rectangle 45"/>
          <p:cNvSpPr/>
          <p:nvPr/>
        </p:nvSpPr>
        <p:spPr>
          <a:xfrm>
            <a:off x="1448507" y="4992392"/>
            <a:ext cx="2978701" cy="307777"/>
          </a:xfrm>
          <a:prstGeom prst="rect">
            <a:avLst/>
          </a:prstGeom>
        </p:spPr>
        <p:txBody>
          <a:bodyPr wrap="none">
            <a:spAutoFit/>
          </a:bodyPr>
          <a:lstStyle/>
          <a:p>
            <a:r>
              <a:rPr lang="en-IN" sz="1400" dirty="0">
                <a:solidFill>
                  <a:schemeClr val="bg2"/>
                </a:solidFill>
              </a:rPr>
              <a:t>drugfree@strongcommunities.org</a:t>
            </a:r>
            <a:endParaRPr lang="en-US" sz="1400" dirty="0">
              <a:solidFill>
                <a:schemeClr val="bg2"/>
              </a:solidFill>
            </a:endParaRPr>
          </a:p>
        </p:txBody>
      </p:sp>
      <p:sp>
        <p:nvSpPr>
          <p:cNvPr id="47" name="Rectangle 46"/>
          <p:cNvSpPr/>
          <p:nvPr/>
        </p:nvSpPr>
        <p:spPr>
          <a:xfrm>
            <a:off x="1443360" y="5677734"/>
            <a:ext cx="1404552" cy="307777"/>
          </a:xfrm>
          <a:prstGeom prst="rect">
            <a:avLst/>
          </a:prstGeom>
        </p:spPr>
        <p:txBody>
          <a:bodyPr wrap="none">
            <a:spAutoFit/>
          </a:bodyPr>
          <a:lstStyle/>
          <a:p>
            <a:r>
              <a:rPr lang="en-IN" sz="1400" dirty="0">
                <a:solidFill>
                  <a:schemeClr val="bg2"/>
                </a:solidFill>
              </a:rPr>
              <a:t>(304) 913-4956</a:t>
            </a:r>
            <a:endParaRPr lang="en-US" sz="1400" dirty="0">
              <a:solidFill>
                <a:schemeClr val="bg2"/>
              </a:solidFill>
            </a:endParaRPr>
          </a:p>
        </p:txBody>
      </p:sp>
      <p:grpSp>
        <p:nvGrpSpPr>
          <p:cNvPr id="26" name="Group 25">
            <a:extLst>
              <a:ext uri="{FF2B5EF4-FFF2-40B4-BE49-F238E27FC236}">
                <a16:creationId xmlns:a16="http://schemas.microsoft.com/office/drawing/2014/main" id="{D43C575D-AE6B-41B3-990F-A95C960EDD67}"/>
              </a:ext>
            </a:extLst>
          </p:cNvPr>
          <p:cNvGrpSpPr/>
          <p:nvPr/>
        </p:nvGrpSpPr>
        <p:grpSpPr>
          <a:xfrm>
            <a:off x="983605" y="4267011"/>
            <a:ext cx="310661" cy="404661"/>
            <a:chOff x="-2779713" y="-601663"/>
            <a:chExt cx="2770188" cy="3608388"/>
          </a:xfrm>
          <a:solidFill>
            <a:schemeClr val="accent1"/>
          </a:solidFill>
        </p:grpSpPr>
        <p:sp>
          <p:nvSpPr>
            <p:cNvPr id="27" name="Freeform 5">
              <a:extLst>
                <a:ext uri="{FF2B5EF4-FFF2-40B4-BE49-F238E27FC236}">
                  <a16:creationId xmlns:a16="http://schemas.microsoft.com/office/drawing/2014/main" id="{4BF83B10-B87D-4FFE-8A85-5C67398E573E}"/>
                </a:ext>
              </a:extLst>
            </p:cNvPr>
            <p:cNvSpPr>
              <a:spLocks noEditPoints="1"/>
            </p:cNvSpPr>
            <p:nvPr/>
          </p:nvSpPr>
          <p:spPr bwMode="auto">
            <a:xfrm>
              <a:off x="-1768475" y="390525"/>
              <a:ext cx="747713" cy="747713"/>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44 w 288"/>
                <a:gd name="T11" fmla="*/ 0 h 288"/>
                <a:gd name="T12" fmla="*/ 144 w 288"/>
                <a:gd name="T13" fmla="*/ 0 h 288"/>
              </a:gdLst>
              <a:ahLst/>
              <a:cxnLst>
                <a:cxn ang="0">
                  <a:pos x="T0" y="T1"/>
                </a:cxn>
                <a:cxn ang="0">
                  <a:pos x="T2" y="T3"/>
                </a:cxn>
                <a:cxn ang="0">
                  <a:pos x="T4" y="T5"/>
                </a:cxn>
                <a:cxn ang="0">
                  <a:pos x="T6" y="T7"/>
                </a:cxn>
                <a:cxn ang="0">
                  <a:pos x="T8" y="T9"/>
                </a:cxn>
                <a:cxn ang="0">
                  <a:pos x="T10" y="T11"/>
                </a:cxn>
                <a:cxn ang="0">
                  <a:pos x="T12" y="T13"/>
                </a:cxn>
              </a:cxnLst>
              <a:rect l="0" t="0" r="r" b="b"/>
              <a:pathLst>
                <a:path w="288" h="288">
                  <a:moveTo>
                    <a:pt x="144" y="0"/>
                  </a:moveTo>
                  <a:cubicBezTo>
                    <a:pt x="65" y="0"/>
                    <a:pt x="0" y="65"/>
                    <a:pt x="0" y="144"/>
                  </a:cubicBezTo>
                  <a:cubicBezTo>
                    <a:pt x="0" y="223"/>
                    <a:pt x="65" y="288"/>
                    <a:pt x="144" y="288"/>
                  </a:cubicBezTo>
                  <a:cubicBezTo>
                    <a:pt x="224" y="288"/>
                    <a:pt x="288" y="223"/>
                    <a:pt x="288" y="144"/>
                  </a:cubicBezTo>
                  <a:cubicBezTo>
                    <a:pt x="288" y="65"/>
                    <a:pt x="224" y="0"/>
                    <a:pt x="144" y="0"/>
                  </a:cubicBezTo>
                  <a:close/>
                  <a:moveTo>
                    <a:pt x="144" y="0"/>
                  </a:moveTo>
                  <a:cubicBezTo>
                    <a:pt x="144" y="0"/>
                    <a:pt x="144" y="0"/>
                    <a:pt x="144"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p>
          </p:txBody>
        </p:sp>
        <p:sp>
          <p:nvSpPr>
            <p:cNvPr id="28" name="Freeform 6">
              <a:extLst>
                <a:ext uri="{FF2B5EF4-FFF2-40B4-BE49-F238E27FC236}">
                  <a16:creationId xmlns:a16="http://schemas.microsoft.com/office/drawing/2014/main" id="{4EF6A6A5-B804-4E17-88DC-10F91D05E498}"/>
                </a:ext>
              </a:extLst>
            </p:cNvPr>
            <p:cNvSpPr>
              <a:spLocks noEditPoints="1"/>
            </p:cNvSpPr>
            <p:nvPr/>
          </p:nvSpPr>
          <p:spPr bwMode="auto">
            <a:xfrm>
              <a:off x="-2779713" y="-601663"/>
              <a:ext cx="2770188" cy="3608388"/>
            </a:xfrm>
            <a:custGeom>
              <a:avLst/>
              <a:gdLst>
                <a:gd name="T0" fmla="*/ 533 w 1066"/>
                <a:gd name="T1" fmla="*/ 0 h 1389"/>
                <a:gd name="T2" fmla="*/ 0 w 1066"/>
                <a:gd name="T3" fmla="*/ 533 h 1389"/>
                <a:gd name="T4" fmla="*/ 115 w 1066"/>
                <a:gd name="T5" fmla="*/ 863 h 1389"/>
                <a:gd name="T6" fmla="*/ 533 w 1066"/>
                <a:gd name="T7" fmla="*/ 1389 h 1389"/>
                <a:gd name="T8" fmla="*/ 952 w 1066"/>
                <a:gd name="T9" fmla="*/ 863 h 1389"/>
                <a:gd name="T10" fmla="*/ 1066 w 1066"/>
                <a:gd name="T11" fmla="*/ 533 h 1389"/>
                <a:gd name="T12" fmla="*/ 533 w 1066"/>
                <a:gd name="T13" fmla="*/ 0 h 1389"/>
                <a:gd name="T14" fmla="*/ 533 w 1066"/>
                <a:gd name="T15" fmla="*/ 766 h 1389"/>
                <a:gd name="T16" fmla="*/ 293 w 1066"/>
                <a:gd name="T17" fmla="*/ 526 h 1389"/>
                <a:gd name="T18" fmla="*/ 533 w 1066"/>
                <a:gd name="T19" fmla="*/ 286 h 1389"/>
                <a:gd name="T20" fmla="*/ 773 w 1066"/>
                <a:gd name="T21" fmla="*/ 526 h 1389"/>
                <a:gd name="T22" fmla="*/ 533 w 1066"/>
                <a:gd name="T23" fmla="*/ 766 h 1389"/>
                <a:gd name="T24" fmla="*/ 533 w 1066"/>
                <a:gd name="T25" fmla="*/ 766 h 1389"/>
                <a:gd name="T26" fmla="*/ 533 w 1066"/>
                <a:gd name="T27" fmla="*/ 766 h 1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66" h="1389">
                  <a:moveTo>
                    <a:pt x="533" y="0"/>
                  </a:moveTo>
                  <a:cubicBezTo>
                    <a:pt x="239" y="0"/>
                    <a:pt x="0" y="239"/>
                    <a:pt x="0" y="533"/>
                  </a:cubicBezTo>
                  <a:cubicBezTo>
                    <a:pt x="0" y="658"/>
                    <a:pt x="43" y="772"/>
                    <a:pt x="115" y="863"/>
                  </a:cubicBezTo>
                  <a:cubicBezTo>
                    <a:pt x="533" y="1389"/>
                    <a:pt x="533" y="1389"/>
                    <a:pt x="533" y="1389"/>
                  </a:cubicBezTo>
                  <a:cubicBezTo>
                    <a:pt x="952" y="863"/>
                    <a:pt x="952" y="863"/>
                    <a:pt x="952" y="863"/>
                  </a:cubicBezTo>
                  <a:cubicBezTo>
                    <a:pt x="1023" y="772"/>
                    <a:pt x="1066" y="658"/>
                    <a:pt x="1066" y="533"/>
                  </a:cubicBezTo>
                  <a:cubicBezTo>
                    <a:pt x="1066" y="239"/>
                    <a:pt x="827" y="0"/>
                    <a:pt x="533" y="0"/>
                  </a:cubicBezTo>
                  <a:close/>
                  <a:moveTo>
                    <a:pt x="533" y="766"/>
                  </a:moveTo>
                  <a:cubicBezTo>
                    <a:pt x="401" y="766"/>
                    <a:pt x="293" y="658"/>
                    <a:pt x="293" y="526"/>
                  </a:cubicBezTo>
                  <a:cubicBezTo>
                    <a:pt x="293" y="394"/>
                    <a:pt x="401" y="286"/>
                    <a:pt x="533" y="286"/>
                  </a:cubicBezTo>
                  <a:cubicBezTo>
                    <a:pt x="666" y="286"/>
                    <a:pt x="773" y="394"/>
                    <a:pt x="773" y="526"/>
                  </a:cubicBezTo>
                  <a:cubicBezTo>
                    <a:pt x="773" y="658"/>
                    <a:pt x="666" y="766"/>
                    <a:pt x="533" y="766"/>
                  </a:cubicBezTo>
                  <a:close/>
                  <a:moveTo>
                    <a:pt x="533" y="766"/>
                  </a:moveTo>
                  <a:cubicBezTo>
                    <a:pt x="533" y="766"/>
                    <a:pt x="533" y="766"/>
                    <a:pt x="533" y="7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a:p>
          </p:txBody>
        </p:sp>
      </p:grpSp>
      <p:pic>
        <p:nvPicPr>
          <p:cNvPr id="29" name="Picture 28">
            <a:extLst>
              <a:ext uri="{FF2B5EF4-FFF2-40B4-BE49-F238E27FC236}">
                <a16:creationId xmlns:a16="http://schemas.microsoft.com/office/drawing/2014/main" id="{D3225431-DFAA-0E46-8FC6-C398A84AD95B}"/>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59"/>
          <a:stretch/>
        </p:blipFill>
        <p:spPr>
          <a:xfrm>
            <a:off x="7473767" y="905878"/>
            <a:ext cx="3592995" cy="3456197"/>
          </a:xfrm>
          <a:prstGeom prst="rect">
            <a:avLst/>
          </a:prstGeom>
        </p:spPr>
      </p:pic>
      <p:pic>
        <p:nvPicPr>
          <p:cNvPr id="30" name="Picture 29">
            <a:extLst>
              <a:ext uri="{FF2B5EF4-FFF2-40B4-BE49-F238E27FC236}">
                <a16:creationId xmlns:a16="http://schemas.microsoft.com/office/drawing/2014/main" id="{FEDA0714-DBF5-1E46-85CA-D929AD741BF3}"/>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7658884" y="4214207"/>
            <a:ext cx="4021488" cy="2189984"/>
          </a:xfrm>
          <a:prstGeom prst="rect">
            <a:avLst/>
          </a:prstGeom>
        </p:spPr>
      </p:pic>
    </p:spTree>
    <p:custDataLst>
      <p:tags r:id="rId1"/>
    </p:custDataLst>
    <p:extLst>
      <p:ext uri="{BB962C8B-B14F-4D97-AF65-F5344CB8AC3E}">
        <p14:creationId xmlns:p14="http://schemas.microsoft.com/office/powerpoint/2010/main" val="4288443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3768BE-9852-4C93-8C15-34FFE468121A}"/>
              </a:ext>
            </a:extLst>
          </p:cNvPr>
          <p:cNvSpPr/>
          <p:nvPr/>
        </p:nvSpPr>
        <p:spPr>
          <a:xfrm>
            <a:off x="5736000" y="4498182"/>
            <a:ext cx="720000" cy="5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pic>
        <p:nvPicPr>
          <p:cNvPr id="3" name="Picture 2">
            <a:extLst>
              <a:ext uri="{FF2B5EF4-FFF2-40B4-BE49-F238E27FC236}">
                <a16:creationId xmlns:a16="http://schemas.microsoft.com/office/drawing/2014/main" id="{2DB33007-B574-AC4D-AC38-42361448A8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6986" y="823216"/>
            <a:ext cx="8253539" cy="2641133"/>
          </a:xfrm>
          <a:prstGeom prst="rect">
            <a:avLst/>
          </a:prstGeom>
        </p:spPr>
      </p:pic>
      <p:sp>
        <p:nvSpPr>
          <p:cNvPr id="17" name="Rectangle 16">
            <a:extLst>
              <a:ext uri="{FF2B5EF4-FFF2-40B4-BE49-F238E27FC236}">
                <a16:creationId xmlns:a16="http://schemas.microsoft.com/office/drawing/2014/main" id="{7AB5D1CA-185F-C941-A342-87DB1CB4ADAC}"/>
              </a:ext>
            </a:extLst>
          </p:cNvPr>
          <p:cNvSpPr/>
          <p:nvPr/>
        </p:nvSpPr>
        <p:spPr>
          <a:xfrm>
            <a:off x="0" y="3815255"/>
            <a:ext cx="12192000" cy="3184635"/>
          </a:xfrm>
          <a:prstGeom prst="rect">
            <a:avLst/>
          </a:prstGeom>
          <a:solidFill>
            <a:srgbClr val="273550"/>
          </a:solidFill>
          <a:ln>
            <a:solidFill>
              <a:srgbClr val="283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A4657A8-6A4E-1344-9ED0-EC4DFA4472CC}"/>
              </a:ext>
            </a:extLst>
          </p:cNvPr>
          <p:cNvSpPr/>
          <p:nvPr/>
        </p:nvSpPr>
        <p:spPr>
          <a:xfrm>
            <a:off x="0" y="3815255"/>
            <a:ext cx="12192000" cy="126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A13E2BA-A5A8-A546-B74D-72935940A688}"/>
              </a:ext>
            </a:extLst>
          </p:cNvPr>
          <p:cNvSpPr/>
          <p:nvPr/>
        </p:nvSpPr>
        <p:spPr>
          <a:xfrm>
            <a:off x="1991475" y="4891223"/>
            <a:ext cx="8209050" cy="649730"/>
          </a:xfrm>
          <a:prstGeom prst="rect">
            <a:avLst/>
          </a:prstGeom>
        </p:spPr>
        <p:txBody>
          <a:bodyPr wrap="square">
            <a:spAutoFit/>
          </a:bodyPr>
          <a:lstStyle/>
          <a:p>
            <a:pPr algn="ctr">
              <a:lnSpc>
                <a:spcPct val="150000"/>
              </a:lnSpc>
            </a:pPr>
            <a:r>
              <a:rPr lang="en-US" sz="2800" b="1" dirty="0">
                <a:solidFill>
                  <a:schemeClr val="bg2"/>
                </a:solidFill>
              </a:rPr>
              <a:t>Working together for Youth Across West Virginia</a:t>
            </a:r>
          </a:p>
        </p:txBody>
      </p:sp>
    </p:spTree>
    <p:custDataLst>
      <p:tags r:id="rId1"/>
    </p:custDataLst>
    <p:extLst>
      <p:ext uri="{BB962C8B-B14F-4D97-AF65-F5344CB8AC3E}">
        <p14:creationId xmlns:p14="http://schemas.microsoft.com/office/powerpoint/2010/main" val="764041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F417989-CE9E-7449-8A58-BF7AC9078FA3}"/>
              </a:ext>
            </a:extLst>
          </p:cNvPr>
          <p:cNvSpPr/>
          <p:nvPr/>
        </p:nvSpPr>
        <p:spPr>
          <a:xfrm>
            <a:off x="7014434" y="1593735"/>
            <a:ext cx="4361778" cy="4814685"/>
          </a:xfrm>
          <a:prstGeom prst="rect">
            <a:avLst/>
          </a:prstGeom>
          <a:solidFill>
            <a:srgbClr val="273451"/>
          </a:solidFill>
          <a:ln>
            <a:solidFill>
              <a:srgbClr val="2834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1958" y="579120"/>
            <a:ext cx="5787477" cy="829266"/>
          </a:xfrm>
        </p:spPr>
        <p:txBody>
          <a:bodyPr>
            <a:normAutofit fontScale="90000"/>
          </a:bodyPr>
          <a:lstStyle/>
          <a:p>
            <a:r>
              <a:rPr lang="en-US" dirty="0">
                <a:solidFill>
                  <a:srgbClr val="283451"/>
                </a:solidFill>
              </a:rPr>
              <a:t>What is a Teen Court?</a:t>
            </a:r>
          </a:p>
        </p:txBody>
      </p:sp>
      <p:sp>
        <p:nvSpPr>
          <p:cNvPr id="6" name="Rectangle 5">
            <a:extLst>
              <a:ext uri="{FF2B5EF4-FFF2-40B4-BE49-F238E27FC236}">
                <a16:creationId xmlns:a16="http://schemas.microsoft.com/office/drawing/2014/main" id="{30C1EF62-DC5C-4B63-8B5C-2E5254D92A64}"/>
              </a:ext>
            </a:extLst>
          </p:cNvPr>
          <p:cNvSpPr/>
          <p:nvPr/>
        </p:nvSpPr>
        <p:spPr>
          <a:xfrm>
            <a:off x="451958" y="1982603"/>
            <a:ext cx="5197728" cy="2862322"/>
          </a:xfrm>
          <a:prstGeom prst="rect">
            <a:avLst/>
          </a:prstGeom>
        </p:spPr>
        <p:txBody>
          <a:bodyPr wrap="square">
            <a:spAutoFit/>
          </a:bodyPr>
          <a:lstStyle/>
          <a:p>
            <a:pPr>
              <a:lnSpc>
                <a:spcPct val="150000"/>
              </a:lnSpc>
            </a:pPr>
            <a:r>
              <a:rPr lang="en-US" sz="2400" dirty="0"/>
              <a:t>Teen court is a general term describing courts that involve young people in the sentencing of their peers, whether in a school, juvenile justice, or a community setting.</a:t>
            </a:r>
          </a:p>
        </p:txBody>
      </p:sp>
      <p:pic>
        <p:nvPicPr>
          <p:cNvPr id="11" name="Picture Placeholder 10"/>
          <p:cNvPicPr>
            <a:picLocks noGrp="1" noChangeAspect="1"/>
          </p:cNvPicPr>
          <p:nvPr>
            <p:ph type="pic" sz="quarter" idx="14"/>
          </p:nvPr>
        </p:nvPicPr>
        <p:blipFill rotWithShape="1">
          <a:blip r:embed="rId4" cstate="hqprint">
            <a:extLst>
              <a:ext uri="{28A0092B-C50C-407E-A947-70E740481C1C}">
                <a14:useLocalDpi xmlns:a14="http://schemas.microsoft.com/office/drawing/2010/main" val="0"/>
              </a:ext>
            </a:extLst>
          </a:blip>
          <a:srcRect/>
          <a:stretch/>
        </p:blipFill>
        <p:spPr>
          <a:xfrm>
            <a:off x="6711875" y="1351687"/>
            <a:ext cx="4361778" cy="4779274"/>
          </a:xfrm>
        </p:spPr>
      </p:pic>
      <p:pic>
        <p:nvPicPr>
          <p:cNvPr id="13" name="Picture 12">
            <a:extLst>
              <a:ext uri="{FF2B5EF4-FFF2-40B4-BE49-F238E27FC236}">
                <a16:creationId xmlns:a16="http://schemas.microsoft.com/office/drawing/2014/main" id="{19CC0699-F174-C24A-8321-8DD93715BDC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146924" y="5189925"/>
            <a:ext cx="3807795" cy="1218495"/>
          </a:xfrm>
          <a:prstGeom prst="rect">
            <a:avLst/>
          </a:prstGeom>
        </p:spPr>
      </p:pic>
    </p:spTree>
    <p:custDataLst>
      <p:tags r:id="rId1"/>
    </p:custDataLst>
    <p:extLst>
      <p:ext uri="{BB962C8B-B14F-4D97-AF65-F5344CB8AC3E}">
        <p14:creationId xmlns:p14="http://schemas.microsoft.com/office/powerpoint/2010/main" val="3905463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94E95771-C512-C145-A746-3792BD3859D0}"/>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359"/>
          <a:stretch/>
        </p:blipFill>
        <p:spPr>
          <a:xfrm>
            <a:off x="1413623" y="1404166"/>
            <a:ext cx="3125595" cy="3006593"/>
          </a:xfrm>
          <a:prstGeom prst="rect">
            <a:avLst/>
          </a:prstGeom>
        </p:spPr>
      </p:pic>
      <p:sp>
        <p:nvSpPr>
          <p:cNvPr id="25" name="Rectangle 24">
            <a:extLst>
              <a:ext uri="{FF2B5EF4-FFF2-40B4-BE49-F238E27FC236}">
                <a16:creationId xmlns:a16="http://schemas.microsoft.com/office/drawing/2014/main" id="{9BFA0C67-6502-3D49-B9B5-BBBBDA10DCD9}"/>
              </a:ext>
            </a:extLst>
          </p:cNvPr>
          <p:cNvSpPr/>
          <p:nvPr/>
        </p:nvSpPr>
        <p:spPr>
          <a:xfrm>
            <a:off x="0" y="0"/>
            <a:ext cx="12192000" cy="7427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577024" y="1249190"/>
            <a:ext cx="5350816" cy="1111568"/>
          </a:xfrm>
        </p:spPr>
        <p:txBody>
          <a:bodyPr>
            <a:normAutofit fontScale="90000"/>
          </a:bodyPr>
          <a:lstStyle/>
          <a:p>
            <a:r>
              <a:rPr lang="en-US" dirty="0"/>
              <a:t>What is a Teen Court?</a:t>
            </a:r>
          </a:p>
        </p:txBody>
      </p:sp>
      <p:sp>
        <p:nvSpPr>
          <p:cNvPr id="6" name="Text Placeholder 5"/>
          <p:cNvSpPr>
            <a:spLocks noGrp="1"/>
          </p:cNvSpPr>
          <p:nvPr>
            <p:ph type="body" sz="quarter" idx="13"/>
          </p:nvPr>
        </p:nvSpPr>
        <p:spPr>
          <a:xfrm>
            <a:off x="6577024" y="1065833"/>
            <a:ext cx="5455649" cy="366713"/>
          </a:xfrm>
        </p:spPr>
        <p:txBody>
          <a:bodyPr/>
          <a:lstStyle/>
          <a:p>
            <a:r>
              <a:rPr lang="en-ID" dirty="0"/>
              <a:t>Working Together for Youth in West Virginia</a:t>
            </a:r>
          </a:p>
        </p:txBody>
      </p:sp>
      <p:sp>
        <p:nvSpPr>
          <p:cNvPr id="55" name="Rectangle 54">
            <a:extLst>
              <a:ext uri="{FF2B5EF4-FFF2-40B4-BE49-F238E27FC236}">
                <a16:creationId xmlns:a16="http://schemas.microsoft.com/office/drawing/2014/main" id="{30C1EF62-DC5C-4B63-8B5C-2E5254D92A64}"/>
              </a:ext>
            </a:extLst>
          </p:cNvPr>
          <p:cNvSpPr/>
          <p:nvPr/>
        </p:nvSpPr>
        <p:spPr>
          <a:xfrm>
            <a:off x="7277548" y="2731041"/>
            <a:ext cx="4195423" cy="584775"/>
          </a:xfrm>
          <a:prstGeom prst="rect">
            <a:avLst/>
          </a:prstGeom>
        </p:spPr>
        <p:txBody>
          <a:bodyPr wrap="square">
            <a:spAutoFit/>
          </a:bodyPr>
          <a:lstStyle/>
          <a:p>
            <a:r>
              <a:rPr lang="en-US" sz="1600" dirty="0"/>
              <a:t>A diversion program, offered as an alternative to the regular juvenile justice process</a:t>
            </a:r>
          </a:p>
        </p:txBody>
      </p:sp>
      <p:sp>
        <p:nvSpPr>
          <p:cNvPr id="57" name="Rectangle 56">
            <a:extLst>
              <a:ext uri="{FF2B5EF4-FFF2-40B4-BE49-F238E27FC236}">
                <a16:creationId xmlns:a16="http://schemas.microsoft.com/office/drawing/2014/main" id="{30C1EF62-DC5C-4B63-8B5C-2E5254D92A64}"/>
              </a:ext>
            </a:extLst>
          </p:cNvPr>
          <p:cNvSpPr/>
          <p:nvPr/>
        </p:nvSpPr>
        <p:spPr>
          <a:xfrm>
            <a:off x="7277548" y="3573913"/>
            <a:ext cx="4195423" cy="584775"/>
          </a:xfrm>
          <a:prstGeom prst="rect">
            <a:avLst/>
          </a:prstGeom>
        </p:spPr>
        <p:txBody>
          <a:bodyPr wrap="square">
            <a:spAutoFit/>
          </a:bodyPr>
          <a:lstStyle/>
          <a:p>
            <a:r>
              <a:rPr lang="en-US" sz="1600" dirty="0"/>
              <a:t>Youth are required to admit responsibility for their offense in order to qualify for teen court</a:t>
            </a:r>
          </a:p>
        </p:txBody>
      </p:sp>
      <p:sp>
        <p:nvSpPr>
          <p:cNvPr id="59" name="Rectangle 58">
            <a:extLst>
              <a:ext uri="{FF2B5EF4-FFF2-40B4-BE49-F238E27FC236}">
                <a16:creationId xmlns:a16="http://schemas.microsoft.com/office/drawing/2014/main" id="{30C1EF62-DC5C-4B63-8B5C-2E5254D92A64}"/>
              </a:ext>
            </a:extLst>
          </p:cNvPr>
          <p:cNvSpPr/>
          <p:nvPr/>
        </p:nvSpPr>
        <p:spPr>
          <a:xfrm>
            <a:off x="7277548" y="5260065"/>
            <a:ext cx="4195423" cy="584775"/>
          </a:xfrm>
          <a:prstGeom prst="rect">
            <a:avLst/>
          </a:prstGeom>
        </p:spPr>
        <p:txBody>
          <a:bodyPr wrap="square">
            <a:spAutoFit/>
          </a:bodyPr>
          <a:lstStyle/>
          <a:p>
            <a:r>
              <a:rPr lang="en-US" sz="1600" dirty="0"/>
              <a:t>Sanctions vary depending on type of offense and penalties imposed by judge/jury</a:t>
            </a:r>
          </a:p>
        </p:txBody>
      </p:sp>
      <p:sp>
        <p:nvSpPr>
          <p:cNvPr id="51" name="Oval 50"/>
          <p:cNvSpPr/>
          <p:nvPr/>
        </p:nvSpPr>
        <p:spPr>
          <a:xfrm>
            <a:off x="6705600" y="2834744"/>
            <a:ext cx="391886" cy="391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6705600" y="3677479"/>
            <a:ext cx="391886" cy="391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6705600" y="5373654"/>
            <a:ext cx="391886" cy="391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3892808-E7C8-FB48-8939-07A9E489F61B}"/>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a:stretch/>
        </p:blipFill>
        <p:spPr>
          <a:xfrm>
            <a:off x="1674301" y="4173180"/>
            <a:ext cx="3301698" cy="1798008"/>
          </a:xfrm>
          <a:prstGeom prst="rect">
            <a:avLst/>
          </a:prstGeom>
        </p:spPr>
      </p:pic>
      <p:cxnSp>
        <p:nvCxnSpPr>
          <p:cNvPr id="79" name="Straight Connector 78">
            <a:extLst>
              <a:ext uri="{FF2B5EF4-FFF2-40B4-BE49-F238E27FC236}">
                <a16:creationId xmlns:a16="http://schemas.microsoft.com/office/drawing/2014/main" id="{9F1A7EA3-0195-E049-94FE-AEBB4CF82F27}"/>
              </a:ext>
            </a:extLst>
          </p:cNvPr>
          <p:cNvCxnSpPr>
            <a:cxnSpLocks/>
          </p:cNvCxnSpPr>
          <p:nvPr/>
        </p:nvCxnSpPr>
        <p:spPr>
          <a:xfrm>
            <a:off x="5776511" y="1166532"/>
            <a:ext cx="0" cy="5201217"/>
          </a:xfrm>
          <a:prstGeom prst="line">
            <a:avLst/>
          </a:prstGeom>
          <a:ln w="9525">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0C1EF62-DC5C-4B63-8B5C-2E5254D92A64}"/>
              </a:ext>
            </a:extLst>
          </p:cNvPr>
          <p:cNvSpPr/>
          <p:nvPr/>
        </p:nvSpPr>
        <p:spPr>
          <a:xfrm>
            <a:off x="7272468" y="4437513"/>
            <a:ext cx="4195423" cy="584775"/>
          </a:xfrm>
          <a:prstGeom prst="rect">
            <a:avLst/>
          </a:prstGeom>
        </p:spPr>
        <p:txBody>
          <a:bodyPr wrap="square">
            <a:spAutoFit/>
          </a:bodyPr>
          <a:lstStyle/>
          <a:p>
            <a:r>
              <a:rPr lang="en-US" sz="1600" dirty="0"/>
              <a:t>Young offenders going through teen court agree to abide by whatever sanctions they are given</a:t>
            </a:r>
          </a:p>
        </p:txBody>
      </p:sp>
      <p:sp>
        <p:nvSpPr>
          <p:cNvPr id="18" name="Oval 17"/>
          <p:cNvSpPr/>
          <p:nvPr/>
        </p:nvSpPr>
        <p:spPr>
          <a:xfrm>
            <a:off x="6700520" y="4541079"/>
            <a:ext cx="391886" cy="39188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31107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2"/>
                                        </p:tgtEl>
                                        <p:attrNameLst>
                                          <p:attrName>style.visibility</p:attrName>
                                        </p:attrNameLst>
                                      </p:cBhvr>
                                      <p:to>
                                        <p:strVal val="visible"/>
                                      </p:to>
                                    </p:set>
                                    <p:anim calcmode="lin" valueType="num">
                                      <p:cBhvr>
                                        <p:cTn id="12" dur="500" fill="hold"/>
                                        <p:tgtEl>
                                          <p:spTgt spid="52"/>
                                        </p:tgtEl>
                                        <p:attrNameLst>
                                          <p:attrName>ppt_w</p:attrName>
                                        </p:attrNameLst>
                                      </p:cBhvr>
                                      <p:tavLst>
                                        <p:tav tm="0">
                                          <p:val>
                                            <p:fltVal val="0"/>
                                          </p:val>
                                        </p:tav>
                                        <p:tav tm="100000">
                                          <p:val>
                                            <p:strVal val="#ppt_w"/>
                                          </p:val>
                                        </p:tav>
                                      </p:tavLst>
                                    </p:anim>
                                    <p:anim calcmode="lin" valueType="num">
                                      <p:cBhvr>
                                        <p:cTn id="13" dur="500" fill="hold"/>
                                        <p:tgtEl>
                                          <p:spTgt spid="52"/>
                                        </p:tgtEl>
                                        <p:attrNameLst>
                                          <p:attrName>ppt_h</p:attrName>
                                        </p:attrNameLst>
                                      </p:cBhvr>
                                      <p:tavLst>
                                        <p:tav tm="0">
                                          <p:val>
                                            <p:fltVal val="0"/>
                                          </p:val>
                                        </p:tav>
                                        <p:tav tm="100000">
                                          <p:val>
                                            <p:strVal val="#ppt_h"/>
                                          </p:val>
                                        </p:tav>
                                      </p:tavLst>
                                    </p:anim>
                                    <p:animEffect transition="in" filter="fade">
                                      <p:cBhvr>
                                        <p:cTn id="14" dur="500"/>
                                        <p:tgtEl>
                                          <p:spTgt spid="5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wipe(up)">
                                      <p:cBhvr>
                                        <p:cTn id="27" dur="500"/>
                                        <p:tgtEl>
                                          <p:spTgt spid="55"/>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wipe(up)">
                                      <p:cBhvr>
                                        <p:cTn id="30" dur="500"/>
                                        <p:tgtEl>
                                          <p:spTgt spid="57"/>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59" grpId="0"/>
      <p:bldP spid="51" grpId="0" animBg="1"/>
      <p:bldP spid="52" grpId="0" animBg="1"/>
      <p:bldP spid="53" grpId="0" animBg="1"/>
      <p:bldP spid="17" grpId="0"/>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Teen Court?</a:t>
            </a:r>
          </a:p>
        </p:txBody>
      </p:sp>
      <p:sp>
        <p:nvSpPr>
          <p:cNvPr id="3" name="Text Placeholder 2"/>
          <p:cNvSpPr>
            <a:spLocks noGrp="1"/>
          </p:cNvSpPr>
          <p:nvPr>
            <p:ph type="body" sz="quarter" idx="13"/>
          </p:nvPr>
        </p:nvSpPr>
        <p:spPr/>
        <p:txBody>
          <a:bodyPr/>
          <a:lstStyle/>
          <a:p>
            <a:r>
              <a:rPr lang="en-ID" dirty="0"/>
              <a:t>Working Together for Youth in West Virginia</a:t>
            </a:r>
          </a:p>
        </p:txBody>
      </p:sp>
      <p:pic>
        <p:nvPicPr>
          <p:cNvPr id="5" name="Picture Placeholder 4"/>
          <p:cNvPicPr>
            <a:picLocks noGrp="1" noChangeAspect="1"/>
          </p:cNvPicPr>
          <p:nvPr>
            <p:ph type="pic" sz="quarter" idx="14"/>
          </p:nvPr>
        </p:nvPicPr>
        <p:blipFill>
          <a:blip r:embed="rId4" cstate="hqprint">
            <a:extLst>
              <a:ext uri="{28A0092B-C50C-407E-A947-70E740481C1C}">
                <a14:useLocalDpi xmlns:a14="http://schemas.microsoft.com/office/drawing/2010/main" val="0"/>
              </a:ext>
            </a:extLst>
          </a:blip>
          <a:stretch>
            <a:fillRect/>
          </a:stretch>
        </p:blipFill>
        <p:spPr>
          <a:xfrm>
            <a:off x="6096000" y="2296886"/>
            <a:ext cx="5410492" cy="3606644"/>
          </a:xfrm>
        </p:spPr>
      </p:pic>
      <p:sp>
        <p:nvSpPr>
          <p:cNvPr id="6" name="TextBox 5"/>
          <p:cNvSpPr txBox="1"/>
          <p:nvPr/>
        </p:nvSpPr>
        <p:spPr>
          <a:xfrm>
            <a:off x="1796527" y="2079528"/>
            <a:ext cx="4367605" cy="2923877"/>
          </a:xfrm>
          <a:prstGeom prst="rect">
            <a:avLst/>
          </a:prstGeom>
          <a:noFill/>
        </p:spPr>
        <p:txBody>
          <a:bodyPr wrap="square" rtlCol="0">
            <a:spAutoFit/>
          </a:bodyPr>
          <a:lstStyle/>
          <a:p>
            <a:r>
              <a:rPr lang="en-US" sz="2400" dirty="0"/>
              <a:t>Usually have young people serving as:</a:t>
            </a:r>
          </a:p>
          <a:p>
            <a:endParaRPr lang="en-US" sz="1200" dirty="0"/>
          </a:p>
          <a:p>
            <a:pPr marL="285750" indent="-285750">
              <a:buFont typeface="Arial" panose="020B0604020202020204" pitchFamily="34" charset="0"/>
              <a:buChar char="•"/>
            </a:pPr>
            <a:r>
              <a:rPr lang="en-US" sz="2400" dirty="0"/>
              <a:t>Jurors</a:t>
            </a:r>
          </a:p>
          <a:p>
            <a:pPr marL="285750" indent="-285750">
              <a:buFont typeface="Arial" panose="020B0604020202020204" pitchFamily="34" charset="0"/>
              <a:buChar char="•"/>
            </a:pPr>
            <a:r>
              <a:rPr lang="en-US" sz="2400" dirty="0"/>
              <a:t>Prosecuting Attorney</a:t>
            </a:r>
          </a:p>
          <a:p>
            <a:pPr marL="285750" indent="-285750">
              <a:buFont typeface="Arial" panose="020B0604020202020204" pitchFamily="34" charset="0"/>
              <a:buChar char="•"/>
            </a:pPr>
            <a:r>
              <a:rPr lang="en-US" sz="2400" dirty="0"/>
              <a:t>Defense Attorney</a:t>
            </a:r>
          </a:p>
          <a:p>
            <a:pPr marL="285750" indent="-285750">
              <a:buFont typeface="Arial" panose="020B0604020202020204" pitchFamily="34" charset="0"/>
              <a:buChar char="•"/>
            </a:pPr>
            <a:r>
              <a:rPr lang="en-US" sz="2400" dirty="0"/>
              <a:t>Bailiff</a:t>
            </a:r>
          </a:p>
          <a:p>
            <a:pPr marL="285750" indent="-285750">
              <a:buFont typeface="Arial" panose="020B0604020202020204" pitchFamily="34" charset="0"/>
              <a:buChar char="•"/>
            </a:pPr>
            <a:r>
              <a:rPr lang="en-US" sz="2400" dirty="0"/>
              <a:t>Clerk</a:t>
            </a:r>
          </a:p>
        </p:txBody>
      </p:sp>
      <p:pic>
        <p:nvPicPr>
          <p:cNvPr id="7" name="Picture 6">
            <a:extLst>
              <a:ext uri="{FF2B5EF4-FFF2-40B4-BE49-F238E27FC236}">
                <a16:creationId xmlns:a16="http://schemas.microsoft.com/office/drawing/2014/main" id="{19CC0699-F174-C24A-8321-8DD93715BDC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796527" y="5269568"/>
            <a:ext cx="3357208" cy="1074307"/>
          </a:xfrm>
          <a:prstGeom prst="rect">
            <a:avLst/>
          </a:prstGeom>
        </p:spPr>
      </p:pic>
    </p:spTree>
    <p:custDataLst>
      <p:tags r:id="rId1"/>
    </p:custDataLst>
    <p:extLst>
      <p:ext uri="{BB962C8B-B14F-4D97-AF65-F5344CB8AC3E}">
        <p14:creationId xmlns:p14="http://schemas.microsoft.com/office/powerpoint/2010/main" val="39228957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Teen Court?</a:t>
            </a:r>
          </a:p>
        </p:txBody>
      </p:sp>
      <p:sp>
        <p:nvSpPr>
          <p:cNvPr id="3" name="Text Placeholder 2"/>
          <p:cNvSpPr>
            <a:spLocks noGrp="1"/>
          </p:cNvSpPr>
          <p:nvPr>
            <p:ph type="body" sz="quarter" idx="13"/>
          </p:nvPr>
        </p:nvSpPr>
        <p:spPr/>
        <p:txBody>
          <a:bodyPr/>
          <a:lstStyle/>
          <a:p>
            <a:r>
              <a:rPr lang="en-ID" dirty="0"/>
              <a:t>Working Together for Youth in West Virginia</a:t>
            </a:r>
          </a:p>
        </p:txBody>
      </p:sp>
      <p:pic>
        <p:nvPicPr>
          <p:cNvPr id="5" name="Picture Placeholder 4"/>
          <p:cNvPicPr>
            <a:picLocks noGrp="1" noChangeAspect="1"/>
          </p:cNvPicPr>
          <p:nvPr>
            <p:ph type="pic" sz="quarter" idx="14"/>
          </p:nvPr>
        </p:nvPicPr>
        <p:blipFill>
          <a:blip r:embed="rId3" cstate="hqprint">
            <a:extLst>
              <a:ext uri="{28A0092B-C50C-407E-A947-70E740481C1C}">
                <a14:useLocalDpi xmlns:a14="http://schemas.microsoft.com/office/drawing/2010/main" val="0"/>
              </a:ext>
            </a:extLst>
          </a:blip>
          <a:stretch>
            <a:fillRect/>
          </a:stretch>
        </p:blipFill>
        <p:spPr>
          <a:xfrm>
            <a:off x="6275271" y="2296885"/>
            <a:ext cx="5078529" cy="3386037"/>
          </a:xfrm>
        </p:spPr>
      </p:pic>
      <p:sp>
        <p:nvSpPr>
          <p:cNvPr id="6" name="TextBox 5"/>
          <p:cNvSpPr txBox="1"/>
          <p:nvPr/>
        </p:nvSpPr>
        <p:spPr>
          <a:xfrm>
            <a:off x="1473799" y="2296885"/>
            <a:ext cx="4690334" cy="1678088"/>
          </a:xfrm>
          <a:prstGeom prst="rect">
            <a:avLst/>
          </a:prstGeom>
          <a:noFill/>
        </p:spPr>
        <p:txBody>
          <a:bodyPr wrap="square" rtlCol="0">
            <a:spAutoFit/>
          </a:bodyPr>
          <a:lstStyle/>
          <a:p>
            <a:pPr>
              <a:lnSpc>
                <a:spcPct val="150000"/>
              </a:lnSpc>
            </a:pPr>
            <a:r>
              <a:rPr lang="en-US" sz="2400" dirty="0"/>
              <a:t>Offenders:  10-18 years old</a:t>
            </a:r>
          </a:p>
          <a:p>
            <a:pPr>
              <a:lnSpc>
                <a:spcPct val="150000"/>
              </a:lnSpc>
            </a:pPr>
            <a:r>
              <a:rPr lang="en-US" sz="2400" dirty="0"/>
              <a:t>Volunteers: 13-18 years old</a:t>
            </a:r>
          </a:p>
          <a:p>
            <a:pPr>
              <a:lnSpc>
                <a:spcPct val="150000"/>
              </a:lnSpc>
            </a:pPr>
            <a:r>
              <a:rPr lang="en-US" sz="2400" dirty="0"/>
              <a:t>Adult Volunteers:  18+ years old</a:t>
            </a:r>
          </a:p>
        </p:txBody>
      </p:sp>
      <p:pic>
        <p:nvPicPr>
          <p:cNvPr id="7" name="Picture 6">
            <a:extLst>
              <a:ext uri="{FF2B5EF4-FFF2-40B4-BE49-F238E27FC236}">
                <a16:creationId xmlns:a16="http://schemas.microsoft.com/office/drawing/2014/main" id="{19CC0699-F174-C24A-8321-8DD93715BD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39148" y="4608615"/>
            <a:ext cx="3357208" cy="1074307"/>
          </a:xfrm>
          <a:prstGeom prst="rect">
            <a:avLst/>
          </a:prstGeom>
        </p:spPr>
      </p:pic>
    </p:spTree>
    <p:custDataLst>
      <p:tags r:id="rId1"/>
    </p:custDataLst>
    <p:extLst>
      <p:ext uri="{BB962C8B-B14F-4D97-AF65-F5344CB8AC3E}">
        <p14:creationId xmlns:p14="http://schemas.microsoft.com/office/powerpoint/2010/main" val="972147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Teen Courts appealing?</a:t>
            </a:r>
          </a:p>
        </p:txBody>
      </p:sp>
      <p:sp>
        <p:nvSpPr>
          <p:cNvPr id="3" name="Text Placeholder 2"/>
          <p:cNvSpPr>
            <a:spLocks noGrp="1"/>
          </p:cNvSpPr>
          <p:nvPr>
            <p:ph type="body" sz="quarter" idx="13"/>
          </p:nvPr>
        </p:nvSpPr>
        <p:spPr/>
        <p:txBody>
          <a:bodyPr/>
          <a:lstStyle/>
          <a:p>
            <a:r>
              <a:rPr lang="en-ID" dirty="0"/>
              <a:t>Working Together for Youth in West Virginia</a:t>
            </a:r>
          </a:p>
        </p:txBody>
      </p:sp>
      <p:sp>
        <p:nvSpPr>
          <p:cNvPr id="6" name="TextBox 5"/>
          <p:cNvSpPr txBox="1"/>
          <p:nvPr/>
        </p:nvSpPr>
        <p:spPr>
          <a:xfrm>
            <a:off x="6212262" y="2676144"/>
            <a:ext cx="4805144" cy="1908215"/>
          </a:xfrm>
          <a:prstGeom prst="rect">
            <a:avLst/>
          </a:prstGeom>
          <a:noFill/>
        </p:spPr>
        <p:txBody>
          <a:bodyPr wrap="square" rtlCol="0">
            <a:spAutoFit/>
          </a:bodyPr>
          <a:lstStyle/>
          <a:p>
            <a:pPr>
              <a:spcAft>
                <a:spcPts val="1200"/>
              </a:spcAft>
            </a:pPr>
            <a:r>
              <a:rPr lang="en-US" sz="2400" dirty="0"/>
              <a:t>Teen Courts take advantage of one of the most powerful forces in the life of an adolescent…</a:t>
            </a:r>
            <a:endParaRPr lang="en-US" sz="2400" b="1" dirty="0"/>
          </a:p>
          <a:p>
            <a:pPr>
              <a:spcAft>
                <a:spcPts val="1200"/>
              </a:spcAft>
            </a:pPr>
            <a:r>
              <a:rPr lang="en-US" sz="3600" b="1" dirty="0"/>
              <a:t>(Positive) Peer Pressure!</a:t>
            </a:r>
          </a:p>
        </p:txBody>
      </p:sp>
      <p:pic>
        <p:nvPicPr>
          <p:cNvPr id="9" name="Picture Placeholder 8"/>
          <p:cNvPicPr>
            <a:picLocks noGrp="1" noChangeAspect="1"/>
          </p:cNvPicPr>
          <p:nvPr>
            <p:ph type="pic" sz="quarter" idx="14"/>
          </p:nvPr>
        </p:nvPicPr>
        <p:blipFill>
          <a:blip r:embed="rId4" cstate="hqprint">
            <a:extLst>
              <a:ext uri="{28A0092B-C50C-407E-A947-70E740481C1C}">
                <a14:useLocalDpi xmlns:a14="http://schemas.microsoft.com/office/drawing/2010/main" val="0"/>
              </a:ext>
            </a:extLst>
          </a:blip>
          <a:stretch>
            <a:fillRect/>
          </a:stretch>
        </p:blipFill>
        <p:spPr>
          <a:xfrm>
            <a:off x="369849" y="1874045"/>
            <a:ext cx="5930114" cy="3953409"/>
          </a:xfrm>
        </p:spPr>
      </p:pic>
      <p:pic>
        <p:nvPicPr>
          <p:cNvPr id="10" name="Picture 9">
            <a:extLst>
              <a:ext uri="{FF2B5EF4-FFF2-40B4-BE49-F238E27FC236}">
                <a16:creationId xmlns:a16="http://schemas.microsoft.com/office/drawing/2014/main" id="{19CC0699-F174-C24A-8321-8DD93715BDC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02915" y="5290300"/>
            <a:ext cx="3357208" cy="1074307"/>
          </a:xfrm>
          <a:prstGeom prst="rect">
            <a:avLst/>
          </a:prstGeom>
        </p:spPr>
      </p:pic>
    </p:spTree>
    <p:custDataLst>
      <p:tags r:id="rId1"/>
    </p:custDataLst>
    <p:extLst>
      <p:ext uri="{BB962C8B-B14F-4D97-AF65-F5344CB8AC3E}">
        <p14:creationId xmlns:p14="http://schemas.microsoft.com/office/powerpoint/2010/main" val="37669433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Teen Courts appealing?</a:t>
            </a:r>
          </a:p>
        </p:txBody>
      </p:sp>
      <p:sp>
        <p:nvSpPr>
          <p:cNvPr id="3" name="Text Placeholder 2"/>
          <p:cNvSpPr>
            <a:spLocks noGrp="1"/>
          </p:cNvSpPr>
          <p:nvPr>
            <p:ph type="body" sz="quarter" idx="13"/>
          </p:nvPr>
        </p:nvSpPr>
        <p:spPr/>
        <p:txBody>
          <a:bodyPr/>
          <a:lstStyle/>
          <a:p>
            <a:r>
              <a:rPr lang="en-ID" dirty="0"/>
              <a:t>Working Together for Youth in West Virginia</a:t>
            </a:r>
          </a:p>
        </p:txBody>
      </p:sp>
      <p:sp>
        <p:nvSpPr>
          <p:cNvPr id="6" name="TextBox 5"/>
          <p:cNvSpPr txBox="1"/>
          <p:nvPr/>
        </p:nvSpPr>
        <p:spPr>
          <a:xfrm>
            <a:off x="4733365" y="2227969"/>
            <a:ext cx="6917167" cy="393954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t>Serves as a prevention and early intervention program</a:t>
            </a:r>
          </a:p>
          <a:p>
            <a:pPr marL="342900" indent="-342900">
              <a:spcAft>
                <a:spcPts val="1200"/>
              </a:spcAft>
              <a:buFont typeface="Arial" panose="020B0604020202020204" pitchFamily="34" charset="0"/>
              <a:buChar char="•"/>
            </a:pPr>
            <a:r>
              <a:rPr lang="en-US" sz="2000" dirty="0"/>
              <a:t>Provides another option on the continuum of services currently offered</a:t>
            </a:r>
          </a:p>
          <a:p>
            <a:pPr marL="342900" indent="-342900">
              <a:spcAft>
                <a:spcPts val="1200"/>
              </a:spcAft>
              <a:buFont typeface="Arial" panose="020B0604020202020204" pitchFamily="34" charset="0"/>
              <a:buChar char="•"/>
            </a:pPr>
            <a:r>
              <a:rPr lang="en-US" sz="2000" dirty="0"/>
              <a:t>Offers a way to hold juvenile offenders accountable</a:t>
            </a:r>
          </a:p>
          <a:p>
            <a:pPr marL="342900" indent="-342900">
              <a:spcAft>
                <a:spcPts val="1200"/>
              </a:spcAft>
              <a:buFont typeface="Arial" panose="020B0604020202020204" pitchFamily="34" charset="0"/>
              <a:buChar char="•"/>
            </a:pPr>
            <a:r>
              <a:rPr lang="en-US" sz="2000" dirty="0"/>
              <a:t>Provides a means for educating youth on the legal and judicial system/Builds competencies </a:t>
            </a:r>
          </a:p>
          <a:p>
            <a:pPr marL="342900" indent="-342900">
              <a:spcAft>
                <a:spcPts val="1200"/>
              </a:spcAft>
              <a:buFont typeface="Arial" panose="020B0604020202020204" pitchFamily="34" charset="0"/>
              <a:buChar char="•"/>
            </a:pPr>
            <a:r>
              <a:rPr lang="en-US" sz="2000" dirty="0"/>
              <a:t>Supplies a meaningful forum for youth to practice and enhance skills</a:t>
            </a:r>
          </a:p>
          <a:p>
            <a:pPr marL="342900" indent="-342900">
              <a:spcAft>
                <a:spcPts val="1200"/>
              </a:spcAft>
              <a:buFont typeface="Arial" panose="020B0604020202020204" pitchFamily="34" charset="0"/>
              <a:buChar char="•"/>
            </a:pPr>
            <a:r>
              <a:rPr lang="en-US" sz="2000" dirty="0"/>
              <a:t>Offers an avenue for building ties between youth and their community</a:t>
            </a:r>
          </a:p>
        </p:txBody>
      </p:sp>
      <p:pic>
        <p:nvPicPr>
          <p:cNvPr id="9" name="Picture Placeholder 8"/>
          <p:cNvPicPr>
            <a:picLocks noGrp="1" noChangeAspect="1"/>
          </p:cNvPicPr>
          <p:nvPr>
            <p:ph type="pic" sz="quarter" idx="14"/>
          </p:nvPr>
        </p:nvPicPr>
        <p:blipFill rotWithShape="1">
          <a:blip r:embed="rId3" cstate="hqprint">
            <a:extLst>
              <a:ext uri="{28A0092B-C50C-407E-A947-70E740481C1C}">
                <a14:useLocalDpi xmlns:a14="http://schemas.microsoft.com/office/drawing/2010/main" val="0"/>
              </a:ext>
            </a:extLst>
          </a:blip>
          <a:srcRect t="-1084" r="-215"/>
          <a:stretch/>
        </p:blipFill>
        <p:spPr>
          <a:xfrm>
            <a:off x="887506" y="2227969"/>
            <a:ext cx="3636084" cy="2436607"/>
          </a:xfrm>
        </p:spPr>
      </p:pic>
      <p:pic>
        <p:nvPicPr>
          <p:cNvPr id="10" name="Picture 9">
            <a:extLst>
              <a:ext uri="{FF2B5EF4-FFF2-40B4-BE49-F238E27FC236}">
                <a16:creationId xmlns:a16="http://schemas.microsoft.com/office/drawing/2014/main" id="{19CC0699-F174-C24A-8321-8DD93715BD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26944" y="4860914"/>
            <a:ext cx="3357208" cy="1074307"/>
          </a:xfrm>
          <a:prstGeom prst="rect">
            <a:avLst/>
          </a:prstGeom>
        </p:spPr>
      </p:pic>
    </p:spTree>
    <p:custDataLst>
      <p:tags r:id="rId1"/>
    </p:custDataLst>
    <p:extLst>
      <p:ext uri="{BB962C8B-B14F-4D97-AF65-F5344CB8AC3E}">
        <p14:creationId xmlns:p14="http://schemas.microsoft.com/office/powerpoint/2010/main" val="2399445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Teen Courts appealing?</a:t>
            </a:r>
          </a:p>
        </p:txBody>
      </p:sp>
      <p:sp>
        <p:nvSpPr>
          <p:cNvPr id="3" name="Text Placeholder 2"/>
          <p:cNvSpPr>
            <a:spLocks noGrp="1"/>
          </p:cNvSpPr>
          <p:nvPr>
            <p:ph type="body" sz="quarter" idx="13"/>
          </p:nvPr>
        </p:nvSpPr>
        <p:spPr/>
        <p:txBody>
          <a:bodyPr/>
          <a:lstStyle/>
          <a:p>
            <a:r>
              <a:rPr lang="en-ID" dirty="0"/>
              <a:t>Working Together for Youth in West Virginia</a:t>
            </a:r>
          </a:p>
        </p:txBody>
      </p:sp>
      <p:pic>
        <p:nvPicPr>
          <p:cNvPr id="5" name="Picture Placeholder 4"/>
          <p:cNvPicPr>
            <a:picLocks noGrp="1" noChangeAspect="1"/>
          </p:cNvPicPr>
          <p:nvPr>
            <p:ph type="pic" sz="quarter" idx="14"/>
          </p:nvPr>
        </p:nvPicPr>
        <p:blipFill>
          <a:blip r:embed="rId3" cstate="hqprint">
            <a:extLst>
              <a:ext uri="{28A0092B-C50C-407E-A947-70E740481C1C}">
                <a14:useLocalDpi xmlns:a14="http://schemas.microsoft.com/office/drawing/2010/main" val="0"/>
              </a:ext>
            </a:extLst>
          </a:blip>
          <a:stretch>
            <a:fillRect/>
          </a:stretch>
        </p:blipFill>
        <p:spPr>
          <a:xfrm>
            <a:off x="6275271" y="2097871"/>
            <a:ext cx="5078529" cy="3385490"/>
          </a:xfrm>
        </p:spPr>
      </p:pic>
      <p:sp>
        <p:nvSpPr>
          <p:cNvPr id="6" name="TextBox 5"/>
          <p:cNvSpPr txBox="1"/>
          <p:nvPr/>
        </p:nvSpPr>
        <p:spPr>
          <a:xfrm>
            <a:off x="1742739" y="2097871"/>
            <a:ext cx="4421394" cy="2846933"/>
          </a:xfrm>
          <a:prstGeom prst="rect">
            <a:avLst/>
          </a:prstGeom>
          <a:noFill/>
        </p:spPr>
        <p:txBody>
          <a:bodyPr wrap="square" rtlCol="0">
            <a:spAutoFit/>
          </a:bodyPr>
          <a:lstStyle/>
          <a:p>
            <a:pPr>
              <a:spcAft>
                <a:spcPts val="600"/>
              </a:spcAft>
            </a:pPr>
            <a:r>
              <a:rPr lang="en-US" sz="2200" dirty="0"/>
              <a:t>Benefits go far beyond the defendants.</a:t>
            </a:r>
          </a:p>
          <a:p>
            <a:pPr>
              <a:spcAft>
                <a:spcPts val="600"/>
              </a:spcAft>
            </a:pPr>
            <a:r>
              <a:rPr lang="en-US" sz="2200" dirty="0"/>
              <a:t>Four potential benefits are…</a:t>
            </a:r>
          </a:p>
          <a:p>
            <a:pPr marL="342900" indent="-342900">
              <a:spcAft>
                <a:spcPts val="600"/>
              </a:spcAft>
              <a:buFont typeface="Arial" panose="020B0604020202020204" pitchFamily="34" charset="0"/>
              <a:buChar char="•"/>
            </a:pPr>
            <a:r>
              <a:rPr lang="en-US" sz="2200" dirty="0"/>
              <a:t>Accountability</a:t>
            </a:r>
          </a:p>
          <a:p>
            <a:pPr marL="342900" indent="-342900">
              <a:spcAft>
                <a:spcPts val="600"/>
              </a:spcAft>
              <a:buFont typeface="Arial" panose="020B0604020202020204" pitchFamily="34" charset="0"/>
              <a:buChar char="•"/>
            </a:pPr>
            <a:r>
              <a:rPr lang="en-US" sz="2200" dirty="0"/>
              <a:t>Timeliness</a:t>
            </a:r>
          </a:p>
          <a:p>
            <a:pPr marL="342900" indent="-342900">
              <a:spcAft>
                <a:spcPts val="600"/>
              </a:spcAft>
              <a:buFont typeface="Arial" panose="020B0604020202020204" pitchFamily="34" charset="0"/>
              <a:buChar char="•"/>
            </a:pPr>
            <a:r>
              <a:rPr lang="en-US" sz="2200" dirty="0"/>
              <a:t>Cost Savings</a:t>
            </a:r>
          </a:p>
          <a:p>
            <a:pPr marL="342900" indent="-342900">
              <a:spcAft>
                <a:spcPts val="600"/>
              </a:spcAft>
              <a:buFont typeface="Arial" panose="020B0604020202020204" pitchFamily="34" charset="0"/>
              <a:buChar char="•"/>
            </a:pPr>
            <a:r>
              <a:rPr lang="en-US" sz="2200" dirty="0"/>
              <a:t>Community Cohesion</a:t>
            </a:r>
          </a:p>
        </p:txBody>
      </p:sp>
      <p:pic>
        <p:nvPicPr>
          <p:cNvPr id="8" name="Picture 7">
            <a:extLst>
              <a:ext uri="{FF2B5EF4-FFF2-40B4-BE49-F238E27FC236}">
                <a16:creationId xmlns:a16="http://schemas.microsoft.com/office/drawing/2014/main" id="{19CC0699-F174-C24A-8321-8DD93715BDC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42739" y="5305184"/>
            <a:ext cx="3357208" cy="1074307"/>
          </a:xfrm>
          <a:prstGeom prst="rect">
            <a:avLst/>
          </a:prstGeom>
        </p:spPr>
      </p:pic>
    </p:spTree>
    <p:custDataLst>
      <p:tags r:id="rId1"/>
    </p:custDataLst>
    <p:extLst>
      <p:ext uri="{BB962C8B-B14F-4D97-AF65-F5344CB8AC3E}">
        <p14:creationId xmlns:p14="http://schemas.microsoft.com/office/powerpoint/2010/main" val="2155197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xPyFVfi"/>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6">
      <a:dk1>
        <a:srgbClr val="273450"/>
      </a:dk1>
      <a:lt1>
        <a:srgbClr val="FFFFFF"/>
      </a:lt1>
      <a:dk2>
        <a:srgbClr val="8DC63F"/>
      </a:dk2>
      <a:lt2>
        <a:srgbClr val="FFFFFF"/>
      </a:lt2>
      <a:accent1>
        <a:srgbClr val="A3C951"/>
      </a:accent1>
      <a:accent2>
        <a:srgbClr val="A3C73A"/>
      </a:accent2>
      <a:accent3>
        <a:srgbClr val="729B25"/>
      </a:accent3>
      <a:accent4>
        <a:srgbClr val="2D6409"/>
      </a:accent4>
      <a:accent5>
        <a:srgbClr val="2C4A28"/>
      </a:accent5>
      <a:accent6>
        <a:srgbClr val="1A2819"/>
      </a:accent6>
      <a:hlink>
        <a:srgbClr val="0563C1"/>
      </a:hlink>
      <a:folHlink>
        <a:srgbClr val="954F72"/>
      </a:folHlink>
    </a:clrScheme>
    <a:fontScheme name="Real estate">
      <a:majorFont>
        <a:latin typeface="Raleway"/>
        <a:ea typeface=""/>
        <a:cs typeface=""/>
      </a:majorFont>
      <a:minorFont>
        <a:latin typeface="Ubuntu"/>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1786</Words>
  <Application>Microsoft Office PowerPoint</Application>
  <PresentationFormat>Widescreen</PresentationFormat>
  <Paragraphs>179</Paragraphs>
  <Slides>29</Slides>
  <Notes>23</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Raleway</vt:lpstr>
      <vt:lpstr>Ubuntu</vt:lpstr>
      <vt:lpstr>Office Theme</vt:lpstr>
      <vt:lpstr>PowerPoint Presentation</vt:lpstr>
      <vt:lpstr>“A New Alternative to Delivering Justice…  How YOU Can Be Involved!” </vt:lpstr>
      <vt:lpstr>What is a Teen Court?</vt:lpstr>
      <vt:lpstr>What is a Teen Court?</vt:lpstr>
      <vt:lpstr>What is a Teen Court?</vt:lpstr>
      <vt:lpstr>What is a Teen Court?</vt:lpstr>
      <vt:lpstr>What makes Teen Courts appealing?</vt:lpstr>
      <vt:lpstr>What makes Teen Courts appealing?</vt:lpstr>
      <vt:lpstr>What makes Teen Courts appealing?</vt:lpstr>
      <vt:lpstr>What makes Teen Courts appealing?</vt:lpstr>
      <vt:lpstr>What makes Teen Courts appealing?</vt:lpstr>
      <vt:lpstr>What makes Teen Courts appealing?</vt:lpstr>
      <vt:lpstr>What makes Teen Courts appealing?</vt:lpstr>
      <vt:lpstr>States with Teen Court Programs</vt:lpstr>
      <vt:lpstr>Who administers Teen Courts?</vt:lpstr>
      <vt:lpstr>Common Sentencing Options</vt:lpstr>
      <vt:lpstr>Additional Sentencing Options</vt:lpstr>
      <vt:lpstr>Common Offenses Nationwide</vt:lpstr>
      <vt:lpstr>PowerPoint Presentation</vt:lpstr>
      <vt:lpstr>PowerPoint Presentation</vt:lpstr>
      <vt:lpstr>PowerPoint Presentation</vt:lpstr>
      <vt:lpstr>PowerPoint Presentation</vt:lpstr>
      <vt:lpstr>QUESTIONS?</vt:lpstr>
      <vt:lpstr>West Virginia Statute</vt:lpstr>
      <vt:lpstr>West Virginia Statute</vt:lpstr>
      <vt:lpstr>West Virginia Statute</vt:lpstr>
      <vt:lpstr>Mission of the State Association</vt:lpstr>
      <vt:lpstr>Contact Us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2020-05-14T10:02:34Z</dcterms:created>
  <dcterms:modified xsi:type="dcterms:W3CDTF">2021-09-29T20:12:33Z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EF0A72AC-C568-4ED6-B969-3B32E26C1035</vt:lpwstr>
  </property>
  <property fmtid="{D5CDD505-2E9C-101B-9397-08002B2CF9AE}" pid="3" name="ArticulatePath">
    <vt:lpwstr>Teen Court</vt:lpwstr>
  </property>
</Properties>
</file>